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6" r:id="rId16"/>
    <p:sldId id="267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8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Линия"/>
          <p:cNvSpPr>
            <a:spLocks noGrp="1"/>
          </p:cNvSpPr>
          <p:nvPr>
            <p:ph type="body" sz="quarter" idx="13"/>
          </p:nvPr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5E5E5E"/>
                </a:solidFill>
                <a:latin typeface="Good Pro"/>
                <a:ea typeface="Good Pro"/>
                <a:cs typeface="Good Pro"/>
                <a:sym typeface="Good Pro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5E5E5E"/>
                </a:solidFill>
                <a:latin typeface="Good Pro"/>
                <a:ea typeface="Good Pro"/>
                <a:cs typeface="Good Pro"/>
                <a:sym typeface="Good Pro"/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5E5E5E"/>
                </a:solidFill>
                <a:latin typeface="Good Pro"/>
                <a:ea typeface="Good Pro"/>
                <a:cs typeface="Good Pro"/>
                <a:sym typeface="Good Pro"/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5E5E5E"/>
                </a:solidFill>
                <a:latin typeface="Good Pro"/>
                <a:ea typeface="Good Pro"/>
                <a:cs typeface="Good Pro"/>
                <a:sym typeface="Good Pro"/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5E5E5E"/>
                </a:solidFill>
                <a:latin typeface="Good Pro"/>
                <a:ea typeface="Good Pro"/>
                <a:cs typeface="Good Pro"/>
                <a:sym typeface="Good Pr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«"/>
          <p:cNvSpPr txBox="1"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«</a:t>
            </a:r>
          </a:p>
        </p:txBody>
      </p:sp>
      <p:sp>
        <p:nvSpPr>
          <p:cNvPr id="106" name="Введите цитату…"/>
          <p:cNvSpPr txBox="1">
            <a:spLocks noGrp="1"/>
          </p:cNvSpPr>
          <p:nvPr>
            <p:ph type="body" sz="quarter" idx="13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r>
              <a:t>Введите цитату…</a:t>
            </a:r>
          </a:p>
        </p:txBody>
      </p:sp>
      <p:sp>
        <p:nvSpPr>
          <p:cNvPr id="107" name="— Иван Арсентьев"/>
          <p:cNvSpPr txBox="1">
            <a:spLocks noGrp="1"/>
          </p:cNvSpPr>
          <p:nvPr>
            <p:ph type="body" sz="quarter" idx="14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 i="1">
                <a:solidFill>
                  <a:srgbClr val="6B6D6D"/>
                </a:solidFill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118295074_2675x2907.jpeg"/>
          <p:cNvSpPr>
            <a:spLocks noGrp="1"/>
          </p:cNvSpPr>
          <p:nvPr>
            <p:ph type="pic" idx="13"/>
          </p:nvPr>
        </p:nvSpPr>
        <p:spPr>
          <a:xfrm>
            <a:off x="-127000" y="-2540000"/>
            <a:ext cx="24637999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18295074_2675x2907.jpeg"/>
          <p:cNvSpPr>
            <a:spLocks noGrp="1"/>
          </p:cNvSpPr>
          <p:nvPr>
            <p:ph type="pic" idx="13"/>
          </p:nvPr>
        </p:nvSpPr>
        <p:spPr>
          <a:xfrm>
            <a:off x="-38100" y="-4394200"/>
            <a:ext cx="24460199" cy="265749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Прямоугольник"/>
          <p:cNvSpPr>
            <a:spLocks noGrp="1"/>
          </p:cNvSpPr>
          <p:nvPr>
            <p:ph type="body" sz="half" idx="14"/>
          </p:nvPr>
        </p:nvSpPr>
        <p:spPr>
          <a:xfrm>
            <a:off x="0" y="7620000"/>
            <a:ext cx="24384000" cy="508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5" name="Линия"/>
          <p:cNvSpPr>
            <a:spLocks noGrp="1"/>
          </p:cNvSpPr>
          <p:nvPr>
            <p:ph type="body" sz="quarter" idx="15"/>
          </p:nvPr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16000" y="7823200"/>
            <a:ext cx="22352000" cy="31115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0795000"/>
            <a:ext cx="22352000" cy="17272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Линия"/>
          <p:cNvSpPr>
            <a:spLocks noGrp="1"/>
          </p:cNvSpPr>
          <p:nvPr>
            <p:ph type="body" sz="quarter" idx="13"/>
          </p:nvPr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182429520_1646x1646.jpeg"/>
          <p:cNvSpPr>
            <a:spLocks noGrp="1"/>
          </p:cNvSpPr>
          <p:nvPr>
            <p:ph type="pic" idx="14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Линия"/>
          <p:cNvSpPr>
            <a:spLocks noGrp="1"/>
          </p:cNvSpPr>
          <p:nvPr>
            <p:ph type="body" sz="quarter" idx="13"/>
          </p:nvPr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Линия"/>
          <p:cNvSpPr>
            <a:spLocks noGrp="1"/>
          </p:cNvSpPr>
          <p:nvPr>
            <p:ph type="body" sz="quarter" idx="13"/>
          </p:nvPr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210130" y="1016000"/>
            <a:ext cx="21157870" cy="1016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1pPr>
            <a:lvl2pPr>
              <a:defRPr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2pPr>
            <a:lvl3pPr>
              <a:defRPr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3pPr>
            <a:lvl4pPr>
              <a:defRPr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4pPr>
            <a:lvl5pPr>
              <a:defRPr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014010" y="382540"/>
            <a:ext cx="419089" cy="469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Red-Abstract-Lines-Background-PNG.png" descr="Red-Abstract-Lines-Background-PNG.png"/>
          <p:cNvPicPr>
            <a:picLocks noChangeAspect="1"/>
          </p:cNvPicPr>
          <p:nvPr/>
        </p:nvPicPr>
        <p:blipFill>
          <a:blip r:embed="rId2">
            <a:alphaModFix amt="49687"/>
          </a:blip>
          <a:stretch>
            <a:fillRect/>
          </a:stretch>
        </p:blipFill>
        <p:spPr>
          <a:xfrm>
            <a:off x="3412" y="-3295917"/>
            <a:ext cx="24477580" cy="1701191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Линия"/>
          <p:cNvSpPr>
            <a:spLocks noGrp="1"/>
          </p:cNvSpPr>
          <p:nvPr>
            <p:ph type="body" sz="quarter" idx="13"/>
          </p:nvPr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118295074_2675x2907.jpeg"/>
          <p:cNvSpPr>
            <a:spLocks noGrp="1"/>
          </p:cNvSpPr>
          <p:nvPr>
            <p:ph type="pic" idx="14"/>
          </p:nvPr>
        </p:nvSpPr>
        <p:spPr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238006" y="1016000"/>
            <a:ext cx="9129994" cy="1016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1pPr>
            <a:lvl2pPr marL="1143000" indent="-571500">
              <a:defRPr sz="4000"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2pPr>
            <a:lvl3pPr marL="1714500" indent="-571500">
              <a:defRPr sz="4000"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3pPr>
            <a:lvl4pPr marL="2286000" indent="-571500">
              <a:defRPr sz="4000"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4pPr>
            <a:lvl5pPr marL="2857500" indent="-571500">
              <a:defRPr sz="4000">
                <a:solidFill>
                  <a:srgbClr val="424242"/>
                </a:solidFill>
                <a:latin typeface="Good Pro"/>
                <a:ea typeface="Good Pro"/>
                <a:cs typeface="Good Pro"/>
                <a:sym typeface="Good Pr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78" name="ОЭРН_лого.png" descr="ОЭРН_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250" y="949564"/>
            <a:ext cx="1158137" cy="1148872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382540"/>
            <a:ext cx="419089" cy="469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118295074_2675x2907.jpeg"/>
          <p:cNvSpPr>
            <a:spLocks noGrp="1"/>
          </p:cNvSpPr>
          <p:nvPr>
            <p:ph type="pic" idx="13"/>
          </p:nvPr>
        </p:nvSpPr>
        <p:spPr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182741592_1098x949.jpeg"/>
          <p:cNvSpPr>
            <a:spLocks noGrp="1"/>
          </p:cNvSpPr>
          <p:nvPr>
            <p:ph type="pic" sz="half" idx="14"/>
          </p:nvPr>
        </p:nvSpPr>
        <p:spPr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182429520_1646x1646.jpeg"/>
          <p:cNvSpPr>
            <a:spLocks noGrp="1"/>
          </p:cNvSpPr>
          <p:nvPr>
            <p:ph type="pic" sz="half" idx="15"/>
          </p:nvPr>
        </p:nvSpPr>
        <p:spPr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i="1" spc="39"/>
            </a:lvl1pPr>
            <a:lvl2pPr marL="0" indent="0">
              <a:spcBef>
                <a:spcPts val="2000"/>
              </a:spcBef>
              <a:buSzTx/>
              <a:buFontTx/>
              <a:buNone/>
              <a:defRPr sz="4000" i="1" spc="39"/>
            </a:lvl2pPr>
            <a:lvl3pPr marL="0" indent="0">
              <a:spcBef>
                <a:spcPts val="2000"/>
              </a:spcBef>
              <a:buSzTx/>
              <a:buFontTx/>
              <a:buNone/>
              <a:defRPr sz="4000" i="1" spc="39"/>
            </a:lvl3pPr>
            <a:lvl4pPr marL="0" indent="0">
              <a:spcBef>
                <a:spcPts val="2000"/>
              </a:spcBef>
              <a:buSzTx/>
              <a:buFontTx/>
              <a:buNone/>
              <a:defRPr sz="4000" i="1" spc="39"/>
            </a:lvl4pPr>
            <a:lvl5pPr marL="0" indent="0">
              <a:spcBef>
                <a:spcPts val="2000"/>
              </a:spcBef>
              <a:buSzTx/>
              <a:buFontTx/>
              <a:buNone/>
              <a:defRPr sz="4000" i="1" spc="3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d-Abstract-Lines-Background-PNG.png" descr="Red-Abstract-Lines-Background-PNG.png"/>
          <p:cNvPicPr>
            <a:picLocks noChangeAspect="1"/>
          </p:cNvPicPr>
          <p:nvPr/>
        </p:nvPicPr>
        <p:blipFill>
          <a:blip r:embed="rId14">
            <a:alphaModFix amt="49687"/>
          </a:blip>
          <a:stretch>
            <a:fillRect/>
          </a:stretch>
        </p:blipFill>
        <p:spPr>
          <a:xfrm>
            <a:off x="3412" y="-3295917"/>
            <a:ext cx="24477580" cy="1701191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73927" y="1016000"/>
            <a:ext cx="21194073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992308" y="382540"/>
            <a:ext cx="419088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ОЭРН_лого.png" descr="ОЭРН_лого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156" y="949564"/>
            <a:ext cx="1158137" cy="114887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Red-Abstract-Lines-Background-PNG.png" descr="Red-Abstract-Lines-Background-PNG.png"/>
          <p:cNvPicPr>
            <a:picLocks noChangeAspect="1"/>
          </p:cNvPicPr>
          <p:nvPr/>
        </p:nvPicPr>
        <p:blipFill>
          <a:blip r:embed="rId2">
            <a:alphaModFix amt="49687"/>
          </a:blip>
          <a:stretch>
            <a:fillRect/>
          </a:stretch>
        </p:blipFill>
        <p:spPr>
          <a:xfrm>
            <a:off x="3412" y="-3295917"/>
            <a:ext cx="24477580" cy="1701191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096861" y="12922250"/>
            <a:ext cx="266695" cy="4699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34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5" name="ОЭРН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ОЭРН</a:t>
            </a:r>
          </a:p>
        </p:txBody>
      </p:sp>
      <p:sp>
        <p:nvSpPr>
          <p:cNvPr id="136" name="Общество экспертов России по недропользованию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97979"/>
                </a:solidFill>
              </a:defRPr>
            </a:lvl1pPr>
          </a:lstStyle>
          <a:p>
            <a:r>
              <a:t>Общество экспертов России по недропользованию</a:t>
            </a:r>
          </a:p>
        </p:txBody>
      </p:sp>
      <p:pic>
        <p:nvPicPr>
          <p:cNvPr id="137" name="ОЭРН_лого.png" descr="ОЭРН_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220" y="6083305"/>
            <a:ext cx="1587501" cy="157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" name="Нормативно-методическая база ОЭРН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Нормативно-методическая база ОЭРН</a:t>
            </a:r>
          </a:p>
        </p:txBody>
      </p:sp>
      <p:sp>
        <p:nvSpPr>
          <p:cNvPr id="305" name="ОЭРН действует на основании следующих документов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ОЭРН действует на основании следующих документов</a:t>
            </a:r>
          </a:p>
          <a:p>
            <a:pPr lvl="1">
              <a:buChar char="‣"/>
            </a:pPr>
            <a:r>
              <a:t>Устав ОЭРН</a:t>
            </a:r>
          </a:p>
          <a:p>
            <a:pPr lvl="1">
              <a:buChar char="‣"/>
            </a:pPr>
            <a:r>
              <a:t>Кодекс профессиональной этики ОЭРН</a:t>
            </a:r>
          </a:p>
          <a:p>
            <a:pPr lvl="1">
              <a:buChar char="‣"/>
            </a:pPr>
            <a:r>
              <a:t>Положение о ТО ОЭРН</a:t>
            </a:r>
          </a:p>
          <a:p>
            <a:pPr lvl="1">
              <a:buChar char="‣"/>
            </a:pPr>
            <a:r>
              <a:t>Положение о членстве в ОЭРН</a:t>
            </a:r>
          </a:p>
          <a:p>
            <a:pPr lvl="1">
              <a:buChar char="‣"/>
            </a:pPr>
            <a:r>
              <a:t>Положение о КЛ – членах ОЭРН</a:t>
            </a:r>
          </a:p>
          <a:p>
            <a:pPr lvl="1">
              <a:buChar char="‣"/>
            </a:pPr>
            <a:r>
              <a:t>Положение об аккредитации компетентных лиц</a:t>
            </a:r>
          </a:p>
          <a:p>
            <a:pPr lvl="1">
              <a:buChar char="‣"/>
            </a:pPr>
            <a:r>
              <a:t>Российский Кодекс отчетности (Кодекс НАЭН)</a:t>
            </a:r>
          </a:p>
        </p:txBody>
      </p:sp>
      <p:sp>
        <p:nvSpPr>
          <p:cNvPr id="3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Red-Abstract-Lines-Background-PNG.png" descr="Red-Abstract-Lines-Background-PNG.png"/>
          <p:cNvPicPr>
            <a:picLocks noChangeAspect="1"/>
          </p:cNvPicPr>
          <p:nvPr/>
        </p:nvPicPr>
        <p:blipFill>
          <a:blip r:embed="rId2">
            <a:alphaModFix amt="49687"/>
          </a:blip>
          <a:stretch>
            <a:fillRect/>
          </a:stretch>
        </p:blipFill>
        <p:spPr>
          <a:xfrm>
            <a:off x="3412" y="-3295917"/>
            <a:ext cx="24477580" cy="1701191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0" name="НАЭН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О</a:t>
            </a:r>
            <a:r>
              <a:rPr dirty="0"/>
              <a:t>Э</a:t>
            </a:r>
            <a:r>
              <a:rPr lang="ru-RU" dirty="0"/>
              <a:t>Р</a:t>
            </a:r>
            <a:r>
              <a:rPr dirty="0"/>
              <a:t>Н</a:t>
            </a:r>
          </a:p>
        </p:txBody>
      </p:sp>
      <p:sp>
        <p:nvSpPr>
          <p:cNvPr id="321" name="Российский кодекс публичной отчетности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18184">
              <a:spcBef>
                <a:spcPts val="600"/>
              </a:spcBef>
              <a:defRPr sz="6090">
                <a:solidFill>
                  <a:srgbClr val="797979"/>
                </a:solidFill>
              </a:defRPr>
            </a:lvl1pPr>
          </a:lstStyle>
          <a:p>
            <a:r>
              <a:t>Российский кодекс публичной отчетности</a:t>
            </a:r>
          </a:p>
        </p:txBody>
      </p:sp>
      <p:sp>
        <p:nvSpPr>
          <p:cNvPr id="3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325" name="image.jpeg"/>
          <p:cNvGrpSpPr/>
          <p:nvPr/>
        </p:nvGrpSpPr>
        <p:grpSpPr>
          <a:xfrm>
            <a:off x="15068359" y="1032396"/>
            <a:ext cx="8369681" cy="11803608"/>
            <a:chOff x="0" y="0"/>
            <a:chExt cx="8369680" cy="11803606"/>
          </a:xfrm>
        </p:grpSpPr>
        <p:pic>
          <p:nvPicPr>
            <p:cNvPr id="324" name="image.jpeg" descr="image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" y="76200"/>
              <a:ext cx="8141081" cy="114988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3" name="image.jpeg" descr="image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369681" cy="11803607"/>
            </a:xfrm>
            <a:prstGeom prst="rect">
              <a:avLst/>
            </a:prstGeom>
            <a:effectLst/>
          </p:spPr>
        </p:pic>
      </p:grpSp>
      <p:pic>
        <p:nvPicPr>
          <p:cNvPr id="326" name="ОЭРН_лого.png" descr="ОЭРН_лог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49" y="8915399"/>
            <a:ext cx="1587501" cy="157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9" name="Российский кодекс публичной отчетности (Кодекс НАЭН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Российский кодекс публичной отчетности (Кодекс НАЭН)</a:t>
            </a:r>
          </a:p>
        </p:txBody>
      </p:sp>
      <p:sp>
        <p:nvSpPr>
          <p:cNvPr id="330" name="Российский Кодекс публичной отчетности о результатах геологоразведочных работ, ресурсах и запасах твердых полезных ископаемых  (Кодекс НАЭН)…"/>
          <p:cNvSpPr>
            <a:spLocks noGrp="1"/>
          </p:cNvSpPr>
          <p:nvPr>
            <p:ph type="body" idx="1"/>
          </p:nvPr>
        </p:nvSpPr>
        <p:spPr>
          <a:xfrm>
            <a:off x="1016000" y="2478340"/>
            <a:ext cx="22352000" cy="10221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0"/>
                </a:moveTo>
                <a:lnTo>
                  <a:pt x="17242" y="0"/>
                </a:lnTo>
                <a:lnTo>
                  <a:pt x="17292" y="12522"/>
                </a:lnTo>
                <a:lnTo>
                  <a:pt x="21594" y="12496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0"/>
                </a:lnTo>
                <a:close/>
              </a:path>
            </a:pathLst>
          </a:custGeom>
        </p:spPr>
        <p:txBody>
          <a:bodyPr/>
          <a:lstStyle/>
          <a:p>
            <a:pPr marL="577850" indent="-577850" defTabSz="751205">
              <a:spcBef>
                <a:spcPts val="2200"/>
              </a:spcBef>
              <a:defRPr sz="4095"/>
            </a:pPr>
            <a:endParaRPr dirty="0"/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Кодекс</a:t>
            </a:r>
            <a:r>
              <a:rPr dirty="0"/>
              <a:t> </a:t>
            </a:r>
            <a:r>
              <a:rPr dirty="0" err="1"/>
              <a:t>публичной</a:t>
            </a:r>
            <a:r>
              <a:rPr dirty="0"/>
              <a:t> </a:t>
            </a:r>
            <a:r>
              <a:rPr dirty="0" err="1"/>
              <a:t>отчетности</a:t>
            </a:r>
            <a:r>
              <a:rPr dirty="0"/>
              <a:t> о </a:t>
            </a:r>
            <a:r>
              <a:rPr dirty="0" err="1"/>
              <a:t>результатах</a:t>
            </a:r>
            <a:r>
              <a:rPr dirty="0"/>
              <a:t> </a:t>
            </a:r>
            <a:r>
              <a:rPr dirty="0" err="1"/>
              <a:t>геологоразведочных</a:t>
            </a:r>
            <a:r>
              <a:rPr dirty="0"/>
              <a:t> </a:t>
            </a:r>
            <a:r>
              <a:rPr dirty="0" err="1"/>
              <a:t>работ</a:t>
            </a:r>
            <a:r>
              <a:rPr dirty="0"/>
              <a:t>, </a:t>
            </a:r>
            <a:r>
              <a:rPr dirty="0" err="1"/>
              <a:t>ресурсах</a:t>
            </a:r>
            <a:r>
              <a:rPr dirty="0"/>
              <a:t> и </a:t>
            </a:r>
            <a:r>
              <a:rPr dirty="0" err="1"/>
              <a:t>запасах</a:t>
            </a:r>
            <a:r>
              <a:rPr dirty="0"/>
              <a:t> </a:t>
            </a:r>
            <a:r>
              <a:rPr dirty="0" err="1"/>
              <a:t>твердых</a:t>
            </a:r>
            <a:r>
              <a:rPr dirty="0"/>
              <a:t> </a:t>
            </a:r>
            <a:r>
              <a:rPr dirty="0" err="1"/>
              <a:t>полезных</a:t>
            </a:r>
            <a:r>
              <a:rPr dirty="0"/>
              <a:t> </a:t>
            </a:r>
            <a:r>
              <a:rPr dirty="0" err="1"/>
              <a:t>ископаемых</a:t>
            </a:r>
            <a:r>
              <a:rPr dirty="0"/>
              <a:t> </a:t>
            </a:r>
            <a:br>
              <a:rPr dirty="0"/>
            </a:br>
            <a:r>
              <a:rPr dirty="0"/>
              <a:t>(</a:t>
            </a:r>
            <a:r>
              <a:rPr dirty="0" err="1"/>
              <a:t>Кодекс</a:t>
            </a:r>
            <a:r>
              <a:rPr dirty="0"/>
              <a:t> НАЭН) </a:t>
            </a:r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rPr dirty="0" err="1"/>
              <a:t>Разработан</a:t>
            </a:r>
            <a:r>
              <a:rPr dirty="0"/>
              <a:t> ОЭРН  (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содействии</a:t>
            </a:r>
            <a:r>
              <a:rPr dirty="0"/>
              <a:t> </a:t>
            </a:r>
            <a:r>
              <a:rPr lang="ru-RU" dirty="0"/>
              <a:t>НАЭН, </a:t>
            </a:r>
            <a:r>
              <a:rPr dirty="0"/>
              <a:t>ГКЗ и CRIRSCO)</a:t>
            </a:r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rPr dirty="0" err="1"/>
              <a:t>Основан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Шаблоне</a:t>
            </a:r>
            <a:r>
              <a:rPr dirty="0"/>
              <a:t> CRIRSCO с </a:t>
            </a:r>
            <a:r>
              <a:rPr dirty="0" err="1"/>
              <a:t>учетом</a:t>
            </a:r>
            <a:r>
              <a:rPr dirty="0"/>
              <a:t> </a:t>
            </a:r>
            <a:r>
              <a:rPr dirty="0" err="1"/>
              <a:t>специфики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классификации</a:t>
            </a:r>
            <a:endParaRPr dirty="0"/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rPr dirty="0" err="1"/>
              <a:t>Устанавливает</a:t>
            </a:r>
            <a:r>
              <a:rPr dirty="0"/>
              <a:t> </a:t>
            </a:r>
            <a:r>
              <a:rPr dirty="0" err="1"/>
              <a:t>минимальные</a:t>
            </a:r>
            <a:r>
              <a:rPr dirty="0"/>
              <a:t> </a:t>
            </a:r>
            <a:r>
              <a:rPr dirty="0" err="1"/>
              <a:t>требования</a:t>
            </a:r>
            <a:r>
              <a:rPr dirty="0"/>
              <a:t>, </a:t>
            </a:r>
            <a:r>
              <a:rPr dirty="0" err="1"/>
              <a:t>предъявляемые</a:t>
            </a:r>
            <a:r>
              <a:rPr dirty="0"/>
              <a:t> к </a:t>
            </a:r>
            <a:r>
              <a:rPr dirty="0" err="1"/>
              <a:t>Публичному</a:t>
            </a:r>
            <a:r>
              <a:rPr dirty="0"/>
              <a:t> </a:t>
            </a:r>
            <a:r>
              <a:rPr dirty="0" err="1"/>
              <a:t>Отчету</a:t>
            </a:r>
            <a:r>
              <a:rPr dirty="0"/>
              <a:t> </a:t>
            </a:r>
            <a:r>
              <a:rPr dirty="0" err="1"/>
              <a:t>горнопромышленных</a:t>
            </a:r>
            <a:r>
              <a:rPr dirty="0"/>
              <a:t> и </a:t>
            </a:r>
            <a:r>
              <a:rPr dirty="0" err="1"/>
              <a:t>геологоразведочных</a:t>
            </a:r>
            <a:r>
              <a:rPr dirty="0"/>
              <a:t> </a:t>
            </a:r>
            <a:r>
              <a:rPr dirty="0" err="1"/>
              <a:t>компаний</a:t>
            </a:r>
            <a:endParaRPr dirty="0"/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rPr dirty="0" err="1"/>
              <a:t>Предназначается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использования</a:t>
            </a:r>
            <a:r>
              <a:rPr dirty="0"/>
              <a:t> в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масштабах</a:t>
            </a:r>
            <a:r>
              <a:rPr dirty="0"/>
              <a:t> в </a:t>
            </a:r>
            <a:r>
              <a:rPr dirty="0" err="1"/>
              <a:t>рыночных</a:t>
            </a:r>
            <a:r>
              <a:rPr dirty="0"/>
              <a:t> </a:t>
            </a:r>
            <a:r>
              <a:rPr dirty="0" err="1"/>
              <a:t>целях</a:t>
            </a:r>
            <a:r>
              <a:rPr dirty="0"/>
              <a:t> </a:t>
            </a:r>
            <a:r>
              <a:rPr dirty="0" err="1"/>
              <a:t>параллельно</a:t>
            </a:r>
            <a:r>
              <a:rPr dirty="0"/>
              <a:t> </a:t>
            </a:r>
            <a:r>
              <a:rPr dirty="0" err="1"/>
              <a:t>действующей</a:t>
            </a:r>
            <a:r>
              <a:rPr dirty="0"/>
              <a:t> </a:t>
            </a:r>
            <a:r>
              <a:rPr dirty="0" err="1"/>
              <a:t>системе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классификации</a:t>
            </a:r>
            <a:r>
              <a:rPr dirty="0"/>
              <a:t>, </a:t>
            </a:r>
            <a:r>
              <a:rPr dirty="0" err="1"/>
              <a:t>используемой</a:t>
            </a:r>
            <a:r>
              <a:rPr dirty="0"/>
              <a:t> в </a:t>
            </a:r>
            <a:r>
              <a:rPr dirty="0" err="1"/>
              <a:t>государственных</a:t>
            </a:r>
            <a:r>
              <a:rPr dirty="0"/>
              <a:t> </a:t>
            </a:r>
            <a:r>
              <a:rPr dirty="0" err="1"/>
              <a:t>целях</a:t>
            </a:r>
            <a:endParaRPr dirty="0"/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rPr dirty="0" err="1"/>
              <a:t>Признан</a:t>
            </a:r>
            <a:r>
              <a:rPr dirty="0"/>
              <a:t> </a:t>
            </a:r>
            <a:r>
              <a:rPr dirty="0" err="1"/>
              <a:t>международными</a:t>
            </a:r>
            <a:r>
              <a:rPr dirty="0"/>
              <a:t> </a:t>
            </a:r>
            <a:r>
              <a:rPr dirty="0" err="1"/>
              <a:t>финансовыми</a:t>
            </a:r>
            <a:r>
              <a:rPr dirty="0"/>
              <a:t> </a:t>
            </a:r>
            <a:r>
              <a:rPr dirty="0" err="1"/>
              <a:t>структурами</a:t>
            </a:r>
            <a:r>
              <a:rPr dirty="0"/>
              <a:t> </a:t>
            </a:r>
          </a:p>
        </p:txBody>
      </p:sp>
      <p:sp>
        <p:nvSpPr>
          <p:cNvPr id="3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4" name="Российский Кодекс НАЭН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Российский Кодекс НАЭН</a:t>
            </a:r>
          </a:p>
        </p:txBody>
      </p:sp>
      <p:sp>
        <p:nvSpPr>
          <p:cNvPr id="3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36" name="Титул кодекса" descr="Титул кодекс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2" y="2346568"/>
            <a:ext cx="15688252" cy="11131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GKZ_CRIRSCO_by_MINEX_FORUM 11" descr="GKZ_CRIRSCO_by_MINEX_FORU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865" y="2413004"/>
            <a:ext cx="7535253" cy="502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0" name="Сегодня в Росси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Сегодня в России</a:t>
            </a:r>
          </a:p>
        </p:txBody>
      </p:sp>
      <p:sp>
        <p:nvSpPr>
          <p:cNvPr id="341" name="Мировая практика подготовки отчетов о запасах и ресурсах ТПИ подразумевает использование кодексов семейства CRIRSC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Мировая практика подготовки отчетов о запасах и ресурсах ТПИ подразумевает использование кодексов семейства CRIRSCO</a:t>
            </a:r>
          </a:p>
          <a:p>
            <a:r>
              <a:t>Подготовка отчета осуществляется Компетентными лицами</a:t>
            </a:r>
          </a:p>
          <a:p>
            <a:r>
              <a:t>Сегодня в России:</a:t>
            </a:r>
          </a:p>
          <a:p>
            <a:pPr lvl="1">
              <a:buChar char="‣"/>
            </a:pPr>
            <a:r>
              <a:t>есть кодекс, разработанный в соответствии с международными стандартами кодексов семейства CRIRSCO и признанный международными финансово-биржевыми структурами</a:t>
            </a:r>
          </a:p>
          <a:p>
            <a:pPr lvl="1">
              <a:buChar char="‣"/>
            </a:pPr>
            <a:r>
              <a:t>создана и существует международно-признанная профессиональная организация (RPO) на базе ОЭРН, что дает право ее членам выступать в роле компетентных лиц</a:t>
            </a:r>
          </a:p>
          <a:p>
            <a:pPr lvl="1">
              <a:buChar char="‣"/>
            </a:pPr>
            <a:r>
              <a:t>Таким образом, уже имеются минимальный набор инструментов для составления отчетности по запасам/ресурсам для целей раскрытия информации публичными компаниями в России, в соответствии с международной практикой</a:t>
            </a:r>
          </a:p>
        </p:txBody>
      </p:sp>
      <p:sp>
        <p:nvSpPr>
          <p:cNvPr id="3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9" name="Информационные площадки ОЭРН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Информационные площадки ОЭРН</a:t>
            </a:r>
          </a:p>
        </p:txBody>
      </p:sp>
      <p:sp>
        <p:nvSpPr>
          <p:cNvPr id="310" name="Сайт ОЭРН http://oern.expert/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Сайт</a:t>
            </a:r>
            <a:r>
              <a:rPr dirty="0"/>
              <a:t> ОЭРН http://oern.expert</a:t>
            </a:r>
          </a:p>
          <a:p>
            <a:r>
              <a:rPr dirty="0" err="1"/>
              <a:t>Форум</a:t>
            </a:r>
            <a:r>
              <a:rPr dirty="0"/>
              <a:t> МИНГЕО, </a:t>
            </a:r>
            <a:r>
              <a:rPr dirty="0" err="1"/>
              <a:t>форум</a:t>
            </a:r>
            <a:r>
              <a:rPr dirty="0"/>
              <a:t> МАЙНЕКС</a:t>
            </a:r>
            <a:endParaRPr lang="ru-RU" dirty="0"/>
          </a:p>
          <a:p>
            <a:r>
              <a:rPr lang="ru-RU" dirty="0"/>
              <a:t>Платформа «</a:t>
            </a:r>
            <a:r>
              <a:rPr lang="ru-RU" dirty="0" err="1"/>
              <a:t>Геовебинары</a:t>
            </a:r>
            <a:r>
              <a:rPr lang="ru-RU" dirty="0"/>
              <a:t>»</a:t>
            </a:r>
            <a:r>
              <a:rPr lang="en-US" dirty="0"/>
              <a:t>, www.geowebinar.ru</a:t>
            </a:r>
            <a:endParaRPr dirty="0"/>
          </a:p>
          <a:p>
            <a:r>
              <a:rPr dirty="0" err="1"/>
              <a:t>Конференции</a:t>
            </a:r>
            <a:r>
              <a:rPr dirty="0"/>
              <a:t>, </a:t>
            </a:r>
            <a:r>
              <a:rPr dirty="0" err="1"/>
              <a:t>Семинары</a:t>
            </a:r>
            <a:r>
              <a:rPr dirty="0"/>
              <a:t>, </a:t>
            </a:r>
            <a:r>
              <a:rPr dirty="0" err="1"/>
              <a:t>Круглые</a:t>
            </a:r>
            <a:r>
              <a:rPr dirty="0"/>
              <a:t> </a:t>
            </a:r>
            <a:r>
              <a:rPr dirty="0" err="1"/>
              <a:t>столы</a:t>
            </a:r>
            <a:endParaRPr dirty="0"/>
          </a:p>
          <a:p>
            <a:r>
              <a:rPr dirty="0"/>
              <a:t>«</a:t>
            </a:r>
            <a:r>
              <a:rPr dirty="0" err="1"/>
              <a:t>Бюллетень</a:t>
            </a:r>
            <a:r>
              <a:rPr dirty="0"/>
              <a:t> ОЭРН» в </a:t>
            </a:r>
            <a:r>
              <a:rPr dirty="0" err="1"/>
              <a:t>журнале</a:t>
            </a:r>
            <a:r>
              <a:rPr dirty="0"/>
              <a:t> «</a:t>
            </a:r>
            <a:r>
              <a:rPr dirty="0" err="1"/>
              <a:t>Золото</a:t>
            </a:r>
            <a:r>
              <a:rPr dirty="0"/>
              <a:t> и </a:t>
            </a:r>
            <a:r>
              <a:rPr dirty="0" err="1"/>
              <a:t>Технологии</a:t>
            </a:r>
            <a:r>
              <a:rPr dirty="0"/>
              <a:t>»</a:t>
            </a:r>
          </a:p>
          <a:p>
            <a:r>
              <a:rPr dirty="0" err="1"/>
              <a:t>Публикации</a:t>
            </a:r>
            <a:r>
              <a:rPr dirty="0"/>
              <a:t>, </a:t>
            </a:r>
            <a:r>
              <a:rPr dirty="0" err="1"/>
              <a:t>интервью</a:t>
            </a:r>
            <a:r>
              <a:rPr dirty="0"/>
              <a:t> в </a:t>
            </a:r>
            <a:r>
              <a:rPr dirty="0" err="1"/>
              <a:t>специализированных</a:t>
            </a:r>
            <a:r>
              <a:rPr dirty="0"/>
              <a:t> </a:t>
            </a:r>
            <a:r>
              <a:rPr dirty="0" err="1"/>
              <a:t>информационных</a:t>
            </a:r>
            <a:r>
              <a:rPr dirty="0"/>
              <a:t> </a:t>
            </a:r>
            <a:r>
              <a:rPr dirty="0" err="1"/>
              <a:t>изданиях</a:t>
            </a:r>
            <a:r>
              <a:rPr dirty="0"/>
              <a:t> и </a:t>
            </a:r>
            <a:r>
              <a:rPr dirty="0" err="1"/>
              <a:t>информационных</a:t>
            </a:r>
            <a:r>
              <a:rPr dirty="0"/>
              <a:t> </a:t>
            </a:r>
            <a:r>
              <a:rPr dirty="0" err="1"/>
              <a:t>ресурсах</a:t>
            </a:r>
            <a:endParaRPr dirty="0"/>
          </a:p>
        </p:txBody>
      </p:sp>
      <p:sp>
        <p:nvSpPr>
          <p:cNvPr id="3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4" name="Контакт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Контакты</a:t>
            </a:r>
          </a:p>
        </p:txBody>
      </p:sp>
      <p:sp>
        <p:nvSpPr>
          <p:cNvPr id="315" name="Председатель ОЭРН: Малухин Григорий Николаевич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Председатель ОЭРН: </a:t>
            </a:r>
            <a:r>
              <a:rPr b="1"/>
              <a:t>Малухин Григорий Николаевич</a:t>
            </a:r>
          </a:p>
          <a:p>
            <a:pPr lvl="1">
              <a:buChar char="‣"/>
            </a:pPr>
            <a:r>
              <a:t>Тел. +7 916 677-35-59</a:t>
            </a:r>
          </a:p>
          <a:p>
            <a:pPr lvl="1">
              <a:buChar char="‣"/>
            </a:pPr>
            <a:r>
              <a:t>Эл. почта: gmalukhin@info-prof.ru </a:t>
            </a:r>
          </a:p>
          <a:p>
            <a:r>
              <a:t>Исполнительный директор ОЭРН: </a:t>
            </a:r>
            <a:r>
              <a:rPr b="1"/>
              <a:t>Свинтицкий Игорь Львович</a:t>
            </a:r>
          </a:p>
          <a:p>
            <a:pPr lvl="1">
              <a:buChar char="‣"/>
            </a:pPr>
            <a:r>
              <a:t>Тел. +7 926 800-00-80</a:t>
            </a:r>
          </a:p>
          <a:p>
            <a:pPr lvl="1">
              <a:buChar char="‣"/>
            </a:pPr>
            <a:r>
              <a:t>Эл. почта: geol@mail.ru </a:t>
            </a:r>
          </a:p>
          <a:p>
            <a:r>
              <a:t>Ученый секретарь ОЭРН: </a:t>
            </a:r>
            <a:r>
              <a:rPr b="1"/>
              <a:t>Кравченко Владимир Ефимович</a:t>
            </a:r>
          </a:p>
          <a:p>
            <a:pPr lvl="1">
              <a:buChar char="‣"/>
            </a:pPr>
            <a:r>
              <a:t>Тел. +7 916 591-18-30</a:t>
            </a:r>
          </a:p>
          <a:p>
            <a:pPr lvl="1">
              <a:buChar char="‣"/>
            </a:pPr>
            <a:r>
              <a:t>Эл. почта: kravchenkovef@gmail.com </a:t>
            </a:r>
          </a:p>
          <a:p>
            <a:r>
              <a:t>Вэб-сайт ОЭРН: http://oern.expert</a:t>
            </a:r>
          </a:p>
        </p:txBody>
      </p:sp>
      <p:sp>
        <p:nvSpPr>
          <p:cNvPr id="3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0" name="image.jpeg" descr="image.jpe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23163" r="18289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41" name="ОЭРН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ОЭРН</a:t>
            </a:r>
          </a:p>
        </p:txBody>
      </p:sp>
      <p:sp>
        <p:nvSpPr>
          <p:cNvPr id="142" name="Некоммерческая общественная независимая профессиональная организация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491490" indent="-491490" defTabSz="709930">
              <a:spcBef>
                <a:spcPts val="2100"/>
              </a:spcBef>
              <a:defRPr sz="3956"/>
            </a:pPr>
            <a:r>
              <a:t>Некоммерческая общественная независимая профессиональная организация</a:t>
            </a:r>
          </a:p>
          <a:p>
            <a:pPr marL="491490" indent="-491490" defTabSz="709930">
              <a:spcBef>
                <a:spcPts val="2100"/>
              </a:spcBef>
              <a:defRPr sz="3956"/>
            </a:pPr>
            <a:r>
              <a:t>Объединяет специалистов в области недропользования</a:t>
            </a:r>
          </a:p>
          <a:p>
            <a:pPr marL="491490" indent="-491490" defTabSz="709930">
              <a:spcBef>
                <a:spcPts val="2100"/>
              </a:spcBef>
              <a:defRPr sz="3956"/>
            </a:pPr>
            <a:r>
              <a:t>Действует в России с 16 марта 2007 г.</a:t>
            </a:r>
          </a:p>
          <a:p>
            <a:pPr marL="546100" indent="-546100" defTabSz="709930">
              <a:spcBef>
                <a:spcPts val="2100"/>
              </a:spcBef>
              <a:defRPr sz="3870"/>
            </a:pPr>
            <a:r>
              <a:t>ОЭРН утверждено в качестве органа, отвечающего за поддержание, обновление и продвижение национального российского кодекса отчетности (Кодекса НАЭН) – NRO (National Reporting Organization)</a:t>
            </a:r>
          </a:p>
          <a:p>
            <a:pPr marL="546100" indent="-546100" defTabSz="709930">
              <a:spcBef>
                <a:spcPts val="2100"/>
              </a:spcBef>
              <a:defRPr sz="3870"/>
            </a:pPr>
            <a:r>
              <a:t>ОЭРН аккредитовано крупнейшими биржами и профессиональными организациями в качестве Признанной Международной Профессиональной Организации – Recognized Professional Organization (RPO)</a:t>
            </a:r>
          </a:p>
        </p:txBody>
      </p:sp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01293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6" name="Цел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Цель</a:t>
            </a:r>
          </a:p>
        </p:txBody>
      </p:sp>
      <p:sp>
        <p:nvSpPr>
          <p:cNvPr id="147" name="Основной целью Общества является объединение членов на основе общности их интересов для удовлетворения духовных и нематериальных потребностей, направленных на содействие деятельности экспертов в области недропользования, а также совершенствование экспертной деятельности в области недропользования в целом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Основной целью Общества является объединение членов на основе общности их интересов для удовлетворения духовных и нематериальных потребностей, направленных на содействие деятельности экспертов в области недропользования, а также совершенствование экспертной деятельности в области недропользования в целом</a:t>
            </a:r>
          </a:p>
        </p:txBody>
      </p:sp>
      <p:sp>
        <p:nvSpPr>
          <p:cNvPr id="1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01293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51" name="Группа"/>
          <p:cNvGrpSpPr/>
          <p:nvPr/>
        </p:nvGrpSpPr>
        <p:grpSpPr>
          <a:xfrm>
            <a:off x="2648" y="9639"/>
            <a:ext cx="10373999" cy="13696721"/>
            <a:chOff x="0" y="0"/>
            <a:chExt cx="10373997" cy="13696720"/>
          </a:xfrm>
        </p:grpSpPr>
        <p:pic>
          <p:nvPicPr>
            <p:cNvPr id="149" name="image.jpeg" descr="image.jpeg"/>
            <p:cNvPicPr>
              <a:picLocks noChangeAspect="1"/>
            </p:cNvPicPr>
            <p:nvPr/>
          </p:nvPicPr>
          <p:blipFill>
            <a:blip r:embed="rId2"/>
            <a:srcRect l="935" t="3399" r="3732" b="3399"/>
            <a:stretch>
              <a:fillRect/>
            </a:stretch>
          </p:blipFill>
          <p:spPr>
            <a:xfrm>
              <a:off x="2160" y="0"/>
              <a:ext cx="10369677" cy="6786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image.jpeg" descr="image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96408"/>
              <a:ext cx="10373998" cy="6900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Задач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Задачи</a:t>
            </a:r>
          </a:p>
        </p:txBody>
      </p:sp>
      <p:sp>
        <p:nvSpPr>
          <p:cNvPr id="155" name="Содействие развитию института российских компетентных лиц с обеспечением условий для независимой профессиональной оценки сырьевой базы разведываемых и разрабатываемых месторождений твердых полезных ископаемых, углеводородного сырья и подземных вод…"/>
          <p:cNvSpPr>
            <a:spLocks noGrp="1"/>
          </p:cNvSpPr>
          <p:nvPr>
            <p:ph type="body" idx="1"/>
          </p:nvPr>
        </p:nvSpPr>
        <p:spPr>
          <a:xfrm>
            <a:off x="1016001" y="2539999"/>
            <a:ext cx="14730868" cy="10743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088" y="42"/>
                </a:lnTo>
                <a:lnTo>
                  <a:pt x="14070" y="11388"/>
                </a:lnTo>
                <a:lnTo>
                  <a:pt x="21600" y="11428"/>
                </a:lnTo>
                <a:lnTo>
                  <a:pt x="2159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 fontScale="92500"/>
          </a:bodyPr>
          <a:lstStyle/>
          <a:p>
            <a:pPr marL="520700" indent="-520700" algn="just" defTabSz="676909">
              <a:spcBef>
                <a:spcPts val="2000"/>
              </a:spcBef>
              <a:defRPr sz="3690"/>
            </a:pPr>
            <a:r>
              <a:rPr dirty="0" err="1"/>
              <a:t>Содействие</a:t>
            </a:r>
            <a:r>
              <a:rPr dirty="0"/>
              <a:t> </a:t>
            </a:r>
            <a:r>
              <a:rPr dirty="0" err="1"/>
              <a:t>развитию</a:t>
            </a:r>
            <a:r>
              <a:rPr dirty="0"/>
              <a:t> </a:t>
            </a:r>
            <a:r>
              <a:rPr dirty="0" err="1"/>
              <a:t>института</a:t>
            </a:r>
            <a:r>
              <a:rPr dirty="0"/>
              <a:t> </a:t>
            </a:r>
            <a:r>
              <a:rPr dirty="0" err="1"/>
              <a:t>российских</a:t>
            </a:r>
            <a:r>
              <a:rPr dirty="0"/>
              <a:t> </a:t>
            </a:r>
            <a:r>
              <a:rPr dirty="0" err="1"/>
              <a:t>компетентных</a:t>
            </a:r>
            <a:r>
              <a:rPr dirty="0"/>
              <a:t> </a:t>
            </a:r>
            <a:r>
              <a:rPr dirty="0" err="1"/>
              <a:t>лиц</a:t>
            </a:r>
            <a:r>
              <a:rPr dirty="0"/>
              <a:t> с </a:t>
            </a:r>
            <a:r>
              <a:rPr dirty="0" err="1"/>
              <a:t>обеспечением</a:t>
            </a:r>
            <a:r>
              <a:rPr dirty="0"/>
              <a:t> </a:t>
            </a:r>
            <a:r>
              <a:rPr dirty="0" err="1"/>
              <a:t>условий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независимой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оценки</a:t>
            </a:r>
            <a:r>
              <a:rPr dirty="0"/>
              <a:t> </a:t>
            </a:r>
            <a:r>
              <a:rPr dirty="0" err="1"/>
              <a:t>сырьевой</a:t>
            </a:r>
            <a:r>
              <a:rPr dirty="0"/>
              <a:t> </a:t>
            </a:r>
            <a:r>
              <a:rPr dirty="0" err="1"/>
              <a:t>базы</a:t>
            </a:r>
            <a:r>
              <a:rPr dirty="0"/>
              <a:t> </a:t>
            </a:r>
            <a:r>
              <a:rPr dirty="0" err="1"/>
              <a:t>разведываемых</a:t>
            </a:r>
            <a:r>
              <a:rPr dirty="0"/>
              <a:t> и </a:t>
            </a:r>
            <a:r>
              <a:rPr dirty="0" err="1"/>
              <a:t>разрабатываемых</a:t>
            </a:r>
            <a:r>
              <a:rPr dirty="0"/>
              <a:t> </a:t>
            </a:r>
            <a:r>
              <a:rPr dirty="0" err="1"/>
              <a:t>месторождений</a:t>
            </a:r>
            <a:r>
              <a:rPr dirty="0"/>
              <a:t> </a:t>
            </a:r>
            <a:r>
              <a:rPr dirty="0" err="1"/>
              <a:t>твердых</a:t>
            </a:r>
            <a:r>
              <a:rPr dirty="0"/>
              <a:t> </a:t>
            </a:r>
            <a:r>
              <a:rPr dirty="0" err="1"/>
              <a:t>полезных</a:t>
            </a:r>
            <a:r>
              <a:rPr dirty="0"/>
              <a:t> </a:t>
            </a:r>
            <a:r>
              <a:rPr dirty="0" err="1"/>
              <a:t>ископаемых</a:t>
            </a:r>
            <a:r>
              <a:rPr dirty="0"/>
              <a:t>, </a:t>
            </a:r>
            <a:r>
              <a:rPr dirty="0" err="1"/>
              <a:t>углеводородного</a:t>
            </a:r>
            <a:r>
              <a:rPr dirty="0"/>
              <a:t> </a:t>
            </a:r>
            <a:r>
              <a:rPr dirty="0" err="1"/>
              <a:t>сырья</a:t>
            </a:r>
            <a:r>
              <a:rPr dirty="0"/>
              <a:t> и </a:t>
            </a:r>
            <a:r>
              <a:rPr dirty="0" err="1"/>
              <a:t>подземных</a:t>
            </a:r>
            <a:r>
              <a:rPr dirty="0"/>
              <a:t> </a:t>
            </a:r>
            <a:r>
              <a:rPr dirty="0" err="1"/>
              <a:t>вод</a:t>
            </a:r>
            <a:endParaRPr dirty="0"/>
          </a:p>
          <a:p>
            <a:pPr marL="520700" indent="-520700" algn="just" defTabSz="676909">
              <a:spcBef>
                <a:spcPts val="2000"/>
              </a:spcBef>
              <a:defRPr sz="3690"/>
            </a:pP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консультативно-информационной</a:t>
            </a:r>
            <a:r>
              <a:rPr dirty="0"/>
              <a:t> </a:t>
            </a:r>
            <a:r>
              <a:rPr dirty="0" err="1"/>
              <a:t>инфраструктуры</a:t>
            </a:r>
            <a:r>
              <a:rPr dirty="0"/>
              <a:t>, </a:t>
            </a:r>
            <a:r>
              <a:rPr dirty="0" err="1"/>
              <a:t>обеспечивающей</a:t>
            </a:r>
            <a:r>
              <a:rPr dirty="0"/>
              <a:t> </a:t>
            </a:r>
            <a:r>
              <a:rPr dirty="0" err="1"/>
              <a:t>повышение</a:t>
            </a:r>
            <a:r>
              <a:rPr dirty="0"/>
              <a:t> </a:t>
            </a:r>
            <a:r>
              <a:rPr dirty="0" err="1"/>
              <a:t>эффективности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</a:t>
            </a:r>
            <a:r>
              <a:rPr dirty="0" err="1"/>
              <a:t>членов</a:t>
            </a:r>
            <a:r>
              <a:rPr dirty="0"/>
              <a:t> </a:t>
            </a:r>
            <a:r>
              <a:rPr dirty="0" err="1"/>
              <a:t>Общества</a:t>
            </a:r>
            <a:r>
              <a:rPr dirty="0"/>
              <a:t>, </a:t>
            </a:r>
            <a:r>
              <a:rPr dirty="0" err="1"/>
              <a:t>оказание</a:t>
            </a:r>
            <a:r>
              <a:rPr dirty="0"/>
              <a:t> </a:t>
            </a:r>
            <a:r>
              <a:rPr dirty="0" err="1"/>
              <a:t>практической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 </a:t>
            </a:r>
            <a:r>
              <a:rPr dirty="0" err="1"/>
              <a:t>членам</a:t>
            </a:r>
            <a:r>
              <a:rPr dirty="0"/>
              <a:t> </a:t>
            </a:r>
            <a:r>
              <a:rPr dirty="0" err="1"/>
              <a:t>Общества</a:t>
            </a:r>
            <a:endParaRPr dirty="0"/>
          </a:p>
          <a:p>
            <a:pPr marL="520700" indent="-520700" algn="just" defTabSz="676909">
              <a:spcBef>
                <a:spcPts val="2000"/>
              </a:spcBef>
              <a:defRPr sz="3690"/>
            </a:pPr>
            <a:r>
              <a:rPr dirty="0" err="1"/>
              <a:t>Предоставление</a:t>
            </a:r>
            <a:r>
              <a:rPr dirty="0"/>
              <a:t> </a:t>
            </a:r>
            <a:r>
              <a:rPr dirty="0" err="1"/>
              <a:t>консультационной</a:t>
            </a:r>
            <a:r>
              <a:rPr dirty="0"/>
              <a:t> и </a:t>
            </a:r>
            <a:r>
              <a:rPr dirty="0" err="1"/>
              <a:t>правовой</a:t>
            </a:r>
            <a:r>
              <a:rPr dirty="0"/>
              <a:t> </a:t>
            </a:r>
            <a:r>
              <a:rPr dirty="0" err="1"/>
              <a:t>поддержки</a:t>
            </a:r>
            <a:r>
              <a:rPr dirty="0"/>
              <a:t> </a:t>
            </a:r>
            <a:r>
              <a:rPr dirty="0" err="1"/>
              <a:t>членам</a:t>
            </a:r>
            <a:r>
              <a:rPr dirty="0"/>
              <a:t> </a:t>
            </a:r>
            <a:r>
              <a:rPr dirty="0" err="1"/>
              <a:t>Общества</a:t>
            </a:r>
            <a:endParaRPr dirty="0"/>
          </a:p>
          <a:p>
            <a:pPr marL="520700" indent="-520700" algn="just" defTabSz="676909">
              <a:spcBef>
                <a:spcPts val="2000"/>
              </a:spcBef>
              <a:defRPr sz="3690"/>
            </a:pPr>
            <a:r>
              <a:rPr dirty="0" err="1"/>
              <a:t>Защита</a:t>
            </a:r>
            <a:r>
              <a:rPr dirty="0"/>
              <a:t> </a:t>
            </a:r>
            <a:r>
              <a:rPr dirty="0" err="1"/>
              <a:t>интересов</a:t>
            </a:r>
            <a:r>
              <a:rPr dirty="0"/>
              <a:t> </a:t>
            </a:r>
            <a:r>
              <a:rPr dirty="0" err="1"/>
              <a:t>членов</a:t>
            </a:r>
            <a:r>
              <a:rPr dirty="0"/>
              <a:t> </a:t>
            </a:r>
            <a:r>
              <a:rPr dirty="0" err="1"/>
              <a:t>Общества</a:t>
            </a:r>
            <a:r>
              <a:rPr dirty="0"/>
              <a:t> в </a:t>
            </a:r>
            <a:r>
              <a:rPr dirty="0" err="1"/>
              <a:t>порядке</a:t>
            </a:r>
            <a:r>
              <a:rPr dirty="0"/>
              <a:t>, </a:t>
            </a:r>
            <a:r>
              <a:rPr dirty="0" err="1"/>
              <a:t>установленном</a:t>
            </a:r>
            <a:r>
              <a:rPr dirty="0"/>
              <a:t> </a:t>
            </a:r>
            <a:r>
              <a:rPr dirty="0" err="1"/>
              <a:t>законодательством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endParaRPr dirty="0"/>
          </a:p>
          <a:p>
            <a:pPr marL="520700" indent="-520700" algn="just" defTabSz="676909">
              <a:spcBef>
                <a:spcPts val="2000"/>
              </a:spcBef>
              <a:defRPr sz="3690"/>
            </a:pPr>
            <a:r>
              <a:rPr dirty="0" err="1"/>
              <a:t>Содействие</a:t>
            </a:r>
            <a:r>
              <a:rPr dirty="0"/>
              <a:t> </a:t>
            </a:r>
            <a:r>
              <a:rPr dirty="0" err="1"/>
              <a:t>непрерывному</a:t>
            </a:r>
            <a:r>
              <a:rPr dirty="0"/>
              <a:t> </a:t>
            </a:r>
            <a:r>
              <a:rPr dirty="0" err="1"/>
              <a:t>профессиональному</a:t>
            </a:r>
            <a:r>
              <a:rPr dirty="0"/>
              <a:t> </a:t>
            </a:r>
            <a:r>
              <a:rPr dirty="0" err="1"/>
              <a:t>развитию</a:t>
            </a:r>
            <a:r>
              <a:rPr dirty="0"/>
              <a:t> </a:t>
            </a:r>
            <a:r>
              <a:rPr dirty="0" err="1"/>
              <a:t>специалистов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научно-практические</a:t>
            </a:r>
            <a:r>
              <a:rPr dirty="0"/>
              <a:t> </a:t>
            </a:r>
            <a:r>
              <a:rPr dirty="0" err="1"/>
              <a:t>семинары</a:t>
            </a:r>
            <a:r>
              <a:rPr dirty="0"/>
              <a:t>, </a:t>
            </a:r>
            <a:r>
              <a:rPr dirty="0" err="1"/>
              <a:t>конференции</a:t>
            </a:r>
            <a:r>
              <a:rPr dirty="0"/>
              <a:t>, </a:t>
            </a:r>
            <a:r>
              <a:rPr dirty="0" err="1"/>
              <a:t>курсы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и </a:t>
            </a:r>
            <a:r>
              <a:rPr dirty="0" err="1"/>
              <a:t>повышения</a:t>
            </a:r>
            <a:r>
              <a:rPr dirty="0"/>
              <a:t> </a:t>
            </a:r>
            <a:r>
              <a:rPr dirty="0" err="1"/>
              <a:t>квалификации</a:t>
            </a:r>
            <a:endParaRPr dirty="0"/>
          </a:p>
          <a:p>
            <a:pPr marL="520700" indent="-520700" algn="just" defTabSz="676909">
              <a:spcBef>
                <a:spcPts val="2000"/>
              </a:spcBef>
              <a:defRPr sz="3690"/>
            </a:pPr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усилий</a:t>
            </a:r>
            <a:r>
              <a:rPr dirty="0"/>
              <a:t> </a:t>
            </a:r>
            <a:r>
              <a:rPr dirty="0" err="1"/>
              <a:t>специалистов</a:t>
            </a:r>
            <a:r>
              <a:rPr dirty="0"/>
              <a:t> </a:t>
            </a:r>
            <a:r>
              <a:rPr dirty="0" err="1"/>
              <a:t>горно-геологических</a:t>
            </a:r>
            <a:r>
              <a:rPr dirty="0"/>
              <a:t> </a:t>
            </a:r>
            <a:r>
              <a:rPr dirty="0" err="1"/>
              <a:t>профессий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обобщению</a:t>
            </a:r>
            <a:r>
              <a:rPr dirty="0"/>
              <a:t> и </a:t>
            </a:r>
            <a:r>
              <a:rPr dirty="0" err="1"/>
              <a:t>продвижению</a:t>
            </a:r>
            <a:r>
              <a:rPr dirty="0"/>
              <a:t> </a:t>
            </a:r>
            <a:r>
              <a:rPr dirty="0" err="1"/>
              <a:t>наилучших</a:t>
            </a:r>
            <a:r>
              <a:rPr dirty="0"/>
              <a:t> </a:t>
            </a:r>
            <a:r>
              <a:rPr dirty="0" err="1"/>
              <a:t>отечественных</a:t>
            </a:r>
            <a:r>
              <a:rPr dirty="0"/>
              <a:t> и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практик</a:t>
            </a:r>
            <a:r>
              <a:rPr dirty="0"/>
              <a:t> </a:t>
            </a:r>
            <a:r>
              <a:rPr dirty="0" err="1"/>
              <a:t>геологического</a:t>
            </a:r>
            <a:r>
              <a:rPr dirty="0"/>
              <a:t> </a:t>
            </a:r>
            <a:r>
              <a:rPr dirty="0" err="1"/>
              <a:t>изучения</a:t>
            </a:r>
            <a:r>
              <a:rPr dirty="0"/>
              <a:t> и </a:t>
            </a:r>
            <a:r>
              <a:rPr dirty="0" err="1"/>
              <a:t>оценки</a:t>
            </a:r>
            <a:r>
              <a:rPr dirty="0"/>
              <a:t> </a:t>
            </a:r>
            <a:r>
              <a:rPr dirty="0" err="1"/>
              <a:t>природных</a:t>
            </a:r>
            <a:r>
              <a:rPr dirty="0"/>
              <a:t> </a:t>
            </a:r>
            <a:r>
              <a:rPr dirty="0" err="1"/>
              <a:t>ресурсов</a:t>
            </a:r>
            <a:endParaRPr dirty="0"/>
          </a:p>
        </p:txBody>
      </p:sp>
      <p:sp>
        <p:nvSpPr>
          <p:cNvPr id="1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66404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57" name="DSC_1672" descr="DSC_16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722" y="2703181"/>
            <a:ext cx="7611818" cy="506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Задачи обществ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Задачи общества</a:t>
            </a:r>
          </a:p>
        </p:txBody>
      </p:sp>
      <p:sp>
        <p:nvSpPr>
          <p:cNvPr id="161" name="Содействие совершенствованию методов и инструментов оценки сырьевой базы через участие в создании и совершенствовании классификаций, кодексов отчетности о минеральных запасах и минеральных ресурсах полезных ископаемых, кодексов оценки, единых правил, требований, отраслевых стандартов, нормативно-методических документов, направленных на использование недр России и обеспечение гармонизации российских и международных классификаций минерального сырья и прогнозных ресурсов полезных ископаемых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08000" indent="-508000" defTabSz="660400">
              <a:spcBef>
                <a:spcPts val="2000"/>
              </a:spcBef>
              <a:defRPr sz="3600"/>
            </a:pPr>
            <a:r>
              <a:t>Содействие совершенствованию методов и инструментов оценки сырьевой базы через участие в создании и совершенствовании классификаций, кодексов отчетности о минеральных запасах и минеральных ресурсах полезных ископаемых, кодексов оценки, единых правил, требований, отраслевых стандартов, нормативно-методических документов, направленных на использование недр России и обеспечение гармонизации российских и международных классификаций минерального сырья и прогнозных ресурсов полезных ископаемых</a:t>
            </a:r>
          </a:p>
          <a:p>
            <a:pPr marL="508000" indent="-508000" defTabSz="660400">
              <a:spcBef>
                <a:spcPts val="2000"/>
              </a:spcBef>
              <a:defRPr sz="3600"/>
            </a:pPr>
            <a:r>
              <a:t>Содействие совершенствованию российского законодательства в области недропользования путем участия в обсуждении соответствующих проектов федеральных законов, иных нормативных правовых актов Российской Федерации, а также путем направления в органы государственной власти Российской Федерации, органы государственной власти субъектов Российской Федерации и органы местного самоуправления заключения о результатах проводимых Обществом независимых экспертиз проектов нормативных правовых актов и предложений по вопросам формирования и реализации государственной политики в области недропользования</a:t>
            </a:r>
          </a:p>
          <a:p>
            <a:pPr marL="508000" indent="-508000" defTabSz="660400">
              <a:spcBef>
                <a:spcPts val="2000"/>
              </a:spcBef>
              <a:defRPr sz="3600"/>
            </a:pPr>
            <a:r>
              <a:t>Создание условий и реализация политики, направленной на обеспечение охраны окружающей среды и недр</a:t>
            </a:r>
          </a:p>
          <a:p>
            <a:pPr marL="508000" indent="-508000" defTabSz="660400">
              <a:spcBef>
                <a:spcPts val="2000"/>
              </a:spcBef>
              <a:defRPr sz="3600"/>
            </a:pPr>
            <a:r>
              <a:t>Развитие сотрудничества и обмен опытом с международными организациями – членами CRIRSCO и иными в сфере своей деятельности</a:t>
            </a:r>
          </a:p>
          <a:p>
            <a:pPr marL="508000" indent="-508000" defTabSz="660400">
              <a:spcBef>
                <a:spcPts val="2000"/>
              </a:spcBef>
              <a:defRPr sz="3600"/>
            </a:pPr>
            <a:r>
              <a:t>Способствование созданию российской сырьевой площадки</a:t>
            </a:r>
          </a:p>
        </p:txBody>
      </p:sp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66404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5" name="Структур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Структура</a:t>
            </a:r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44701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7" name="Линия"/>
          <p:cNvSpPr/>
          <p:nvPr/>
        </p:nvSpPr>
        <p:spPr>
          <a:xfrm>
            <a:off x="19597257" y="10439833"/>
            <a:ext cx="1" cy="1595028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8" name="Линия"/>
          <p:cNvSpPr/>
          <p:nvPr/>
        </p:nvSpPr>
        <p:spPr>
          <a:xfrm>
            <a:off x="14235764" y="10452533"/>
            <a:ext cx="23270" cy="1591054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9" name="Линия"/>
          <p:cNvSpPr/>
          <p:nvPr/>
        </p:nvSpPr>
        <p:spPr>
          <a:xfrm>
            <a:off x="11396881" y="10455441"/>
            <a:ext cx="5818" cy="1588146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0" name="Линия"/>
          <p:cNvSpPr/>
          <p:nvPr/>
        </p:nvSpPr>
        <p:spPr>
          <a:xfrm>
            <a:off x="8627808" y="10432172"/>
            <a:ext cx="1" cy="1582328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1" name="Линия"/>
          <p:cNvSpPr/>
          <p:nvPr/>
        </p:nvSpPr>
        <p:spPr>
          <a:xfrm>
            <a:off x="5588227" y="10427133"/>
            <a:ext cx="1" cy="1620428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2" name="Линия"/>
          <p:cNvSpPr/>
          <p:nvPr/>
        </p:nvSpPr>
        <p:spPr>
          <a:xfrm>
            <a:off x="12720762" y="4099234"/>
            <a:ext cx="1" cy="364768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175" name="Группа"/>
          <p:cNvGrpSpPr/>
          <p:nvPr/>
        </p:nvGrpSpPr>
        <p:grpSpPr>
          <a:xfrm>
            <a:off x="4528083" y="7549659"/>
            <a:ext cx="2425701" cy="1794431"/>
            <a:chOff x="0" y="0"/>
            <a:chExt cx="2425700" cy="1794430"/>
          </a:xfrm>
        </p:grpSpPr>
        <p:sp>
          <p:nvSpPr>
            <p:cNvPr id="173" name="Члены секции"/>
            <p:cNvSpPr txBox="1"/>
            <p:nvPr/>
          </p:nvSpPr>
          <p:spPr>
            <a:xfrm>
              <a:off x="0" y="1320545"/>
              <a:ext cx="2425700" cy="473886"/>
            </a:xfrm>
            <a:prstGeom prst="rect">
              <a:avLst/>
            </a:prstGeom>
            <a:noFill/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400" i="0" spc="0">
                  <a:solidFill>
                    <a:srgbClr val="990033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Члены секции</a:t>
              </a:r>
            </a:p>
          </p:txBody>
        </p:sp>
        <p:sp>
          <p:nvSpPr>
            <p:cNvPr id="174" name="Бюро секции…"/>
            <p:cNvSpPr/>
            <p:nvPr/>
          </p:nvSpPr>
          <p:spPr>
            <a:xfrm>
              <a:off x="1380" y="0"/>
              <a:ext cx="2422940" cy="1320546"/>
            </a:xfrm>
            <a:prstGeom prst="rect">
              <a:avLst/>
            </a:prstGeom>
            <a:solidFill>
              <a:srgbClr val="990033"/>
            </a:solidFill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Бюро секции</a:t>
              </a:r>
            </a:p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нефти и газа</a:t>
              </a:r>
            </a:p>
          </p:txBody>
        </p:sp>
      </p:grpSp>
      <p:grpSp>
        <p:nvGrpSpPr>
          <p:cNvPr id="178" name="Группа"/>
          <p:cNvGrpSpPr/>
          <p:nvPr/>
        </p:nvGrpSpPr>
        <p:grpSpPr>
          <a:xfrm>
            <a:off x="4488742" y="10717224"/>
            <a:ext cx="2507292" cy="657365"/>
            <a:chOff x="0" y="0"/>
            <a:chExt cx="2507291" cy="657364"/>
          </a:xfrm>
        </p:grpSpPr>
        <p:sp>
          <p:nvSpPr>
            <p:cNvPr id="176" name="Прямоугольник"/>
            <p:cNvSpPr/>
            <p:nvPr/>
          </p:nvSpPr>
          <p:spPr>
            <a:xfrm>
              <a:off x="0" y="0"/>
              <a:ext cx="2507292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77" name="Кемеровское"/>
            <p:cNvSpPr txBox="1"/>
            <p:nvPr/>
          </p:nvSpPr>
          <p:spPr>
            <a:xfrm>
              <a:off x="97250" y="37451"/>
              <a:ext cx="2312791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Кемеровское</a:t>
              </a:r>
            </a:p>
          </p:txBody>
        </p:sp>
      </p:grpSp>
      <p:grpSp>
        <p:nvGrpSpPr>
          <p:cNvPr id="181" name="Группа"/>
          <p:cNvGrpSpPr/>
          <p:nvPr/>
        </p:nvGrpSpPr>
        <p:grpSpPr>
          <a:xfrm>
            <a:off x="4488742" y="11991230"/>
            <a:ext cx="2504384" cy="657365"/>
            <a:chOff x="0" y="0"/>
            <a:chExt cx="2504382" cy="657364"/>
          </a:xfrm>
        </p:grpSpPr>
        <p:sp>
          <p:nvSpPr>
            <p:cNvPr id="179" name="Прямоугольник"/>
            <p:cNvSpPr/>
            <p:nvPr/>
          </p:nvSpPr>
          <p:spPr>
            <a:xfrm>
              <a:off x="-1" y="0"/>
              <a:ext cx="2504384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80" name="Красноярское"/>
            <p:cNvSpPr txBox="1"/>
            <p:nvPr/>
          </p:nvSpPr>
          <p:spPr>
            <a:xfrm>
              <a:off x="20874" y="37451"/>
              <a:ext cx="2462634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Красноярское</a:t>
              </a:r>
            </a:p>
          </p:txBody>
        </p:sp>
      </p:grpSp>
      <p:sp>
        <p:nvSpPr>
          <p:cNvPr id="182" name="Линия"/>
          <p:cNvSpPr/>
          <p:nvPr/>
        </p:nvSpPr>
        <p:spPr>
          <a:xfrm>
            <a:off x="8843052" y="6758496"/>
            <a:ext cx="1" cy="791164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>
            <a:off x="15108369" y="6758496"/>
            <a:ext cx="1" cy="791164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4" name="Линия"/>
          <p:cNvSpPr/>
          <p:nvPr/>
        </p:nvSpPr>
        <p:spPr>
          <a:xfrm>
            <a:off x="5806379" y="6758496"/>
            <a:ext cx="1" cy="791164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187" name="Группа"/>
          <p:cNvGrpSpPr/>
          <p:nvPr/>
        </p:nvGrpSpPr>
        <p:grpSpPr>
          <a:xfrm>
            <a:off x="4506193" y="9408595"/>
            <a:ext cx="16429138" cy="1032019"/>
            <a:chOff x="0" y="0"/>
            <a:chExt cx="16429136" cy="1032018"/>
          </a:xfrm>
        </p:grpSpPr>
        <p:sp>
          <p:nvSpPr>
            <p:cNvPr id="185" name="Прямоугольник"/>
            <p:cNvSpPr/>
            <p:nvPr/>
          </p:nvSpPr>
          <p:spPr>
            <a:xfrm>
              <a:off x="0" y="135689"/>
              <a:ext cx="16429137" cy="760641"/>
            </a:xfrm>
            <a:prstGeom prst="rect">
              <a:avLst/>
            </a:prstGeom>
            <a:solidFill>
              <a:srgbClr val="9900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86" name="Территориальные отделения ОЭРН"/>
            <p:cNvSpPr txBox="1"/>
            <p:nvPr/>
          </p:nvSpPr>
          <p:spPr>
            <a:xfrm>
              <a:off x="1053909" y="0"/>
              <a:ext cx="14321320" cy="10320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2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Территориальные отделения ОЭРН</a:t>
              </a:r>
            </a:p>
          </p:txBody>
        </p:sp>
      </p:grpSp>
      <p:grpSp>
        <p:nvGrpSpPr>
          <p:cNvPr id="190" name="Группа"/>
          <p:cNvGrpSpPr/>
          <p:nvPr/>
        </p:nvGrpSpPr>
        <p:grpSpPr>
          <a:xfrm>
            <a:off x="7257815" y="10717224"/>
            <a:ext cx="2510201" cy="657365"/>
            <a:chOff x="0" y="0"/>
            <a:chExt cx="2510199" cy="657364"/>
          </a:xfrm>
        </p:grpSpPr>
        <p:sp>
          <p:nvSpPr>
            <p:cNvPr id="188" name="Прямоугольник"/>
            <p:cNvSpPr/>
            <p:nvPr/>
          </p:nvSpPr>
          <p:spPr>
            <a:xfrm>
              <a:off x="0" y="0"/>
              <a:ext cx="2510200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89" name="Пермское"/>
            <p:cNvSpPr txBox="1"/>
            <p:nvPr/>
          </p:nvSpPr>
          <p:spPr>
            <a:xfrm>
              <a:off x="323150" y="37451"/>
              <a:ext cx="1863899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Пермское </a:t>
              </a:r>
            </a:p>
          </p:txBody>
        </p:sp>
      </p:grpSp>
      <p:grpSp>
        <p:nvGrpSpPr>
          <p:cNvPr id="193" name="Группа"/>
          <p:cNvGrpSpPr/>
          <p:nvPr/>
        </p:nvGrpSpPr>
        <p:grpSpPr>
          <a:xfrm>
            <a:off x="7257815" y="12014499"/>
            <a:ext cx="2510201" cy="657366"/>
            <a:chOff x="0" y="0"/>
            <a:chExt cx="2510199" cy="657364"/>
          </a:xfrm>
        </p:grpSpPr>
        <p:sp>
          <p:nvSpPr>
            <p:cNvPr id="191" name="Прямоугольник"/>
            <p:cNvSpPr/>
            <p:nvPr/>
          </p:nvSpPr>
          <p:spPr>
            <a:xfrm>
              <a:off x="0" y="0"/>
              <a:ext cx="2510200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92" name="Иркутское"/>
            <p:cNvSpPr txBox="1"/>
            <p:nvPr/>
          </p:nvSpPr>
          <p:spPr>
            <a:xfrm>
              <a:off x="315833" y="37451"/>
              <a:ext cx="1878534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Иркутское</a:t>
              </a:r>
            </a:p>
          </p:txBody>
        </p:sp>
      </p:grpSp>
      <p:grpSp>
        <p:nvGrpSpPr>
          <p:cNvPr id="196" name="Группа"/>
          <p:cNvGrpSpPr/>
          <p:nvPr/>
        </p:nvGrpSpPr>
        <p:grpSpPr>
          <a:xfrm>
            <a:off x="10035615" y="10725949"/>
            <a:ext cx="2507292" cy="657365"/>
            <a:chOff x="0" y="0"/>
            <a:chExt cx="2507291" cy="657364"/>
          </a:xfrm>
        </p:grpSpPr>
        <p:sp>
          <p:nvSpPr>
            <p:cNvPr id="194" name="Прямоугольник"/>
            <p:cNvSpPr/>
            <p:nvPr/>
          </p:nvSpPr>
          <p:spPr>
            <a:xfrm>
              <a:off x="0" y="0"/>
              <a:ext cx="2507292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95" name="Поволжское"/>
            <p:cNvSpPr txBox="1"/>
            <p:nvPr/>
          </p:nvSpPr>
          <p:spPr>
            <a:xfrm>
              <a:off x="164775" y="37451"/>
              <a:ext cx="2177742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Поволжское</a:t>
              </a:r>
            </a:p>
          </p:txBody>
        </p:sp>
      </p:grpSp>
      <p:grpSp>
        <p:nvGrpSpPr>
          <p:cNvPr id="199" name="Группа"/>
          <p:cNvGrpSpPr/>
          <p:nvPr/>
        </p:nvGrpSpPr>
        <p:grpSpPr>
          <a:xfrm>
            <a:off x="10029797" y="12014499"/>
            <a:ext cx="2507293" cy="657366"/>
            <a:chOff x="0" y="0"/>
            <a:chExt cx="2507291" cy="657364"/>
          </a:xfrm>
        </p:grpSpPr>
        <p:sp>
          <p:nvSpPr>
            <p:cNvPr id="197" name="Прямоугольник"/>
            <p:cNvSpPr/>
            <p:nvPr/>
          </p:nvSpPr>
          <p:spPr>
            <a:xfrm>
              <a:off x="0" y="0"/>
              <a:ext cx="2507292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98" name="Южное"/>
            <p:cNvSpPr txBox="1"/>
            <p:nvPr/>
          </p:nvSpPr>
          <p:spPr>
            <a:xfrm>
              <a:off x="578672" y="37451"/>
              <a:ext cx="1349947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Южное</a:t>
              </a:r>
            </a:p>
          </p:txBody>
        </p:sp>
      </p:grpSp>
      <p:sp>
        <p:nvSpPr>
          <p:cNvPr id="200" name="Линия"/>
          <p:cNvSpPr/>
          <p:nvPr/>
        </p:nvSpPr>
        <p:spPr>
          <a:xfrm>
            <a:off x="12269488" y="6758496"/>
            <a:ext cx="1" cy="791164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203" name="Группа"/>
          <p:cNvGrpSpPr/>
          <p:nvPr/>
        </p:nvGrpSpPr>
        <p:grpSpPr>
          <a:xfrm>
            <a:off x="12798870" y="10725949"/>
            <a:ext cx="2638183" cy="657365"/>
            <a:chOff x="0" y="0"/>
            <a:chExt cx="2638182" cy="657364"/>
          </a:xfrm>
        </p:grpSpPr>
        <p:sp>
          <p:nvSpPr>
            <p:cNvPr id="201" name="Прямоугольник"/>
            <p:cNvSpPr/>
            <p:nvPr/>
          </p:nvSpPr>
          <p:spPr>
            <a:xfrm>
              <a:off x="0" y="0"/>
              <a:ext cx="2638183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02" name="Читинское"/>
            <p:cNvSpPr txBox="1"/>
            <p:nvPr/>
          </p:nvSpPr>
          <p:spPr>
            <a:xfrm>
              <a:off x="376325" y="37451"/>
              <a:ext cx="1885532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Читинское</a:t>
              </a:r>
            </a:p>
          </p:txBody>
        </p:sp>
      </p:grpSp>
      <p:grpSp>
        <p:nvGrpSpPr>
          <p:cNvPr id="206" name="Группа"/>
          <p:cNvGrpSpPr/>
          <p:nvPr/>
        </p:nvGrpSpPr>
        <p:grpSpPr>
          <a:xfrm>
            <a:off x="12708185" y="12014499"/>
            <a:ext cx="2819551" cy="657366"/>
            <a:chOff x="0" y="0"/>
            <a:chExt cx="2819550" cy="657364"/>
          </a:xfrm>
        </p:grpSpPr>
        <p:sp>
          <p:nvSpPr>
            <p:cNvPr id="204" name="Прямоугольник"/>
            <p:cNvSpPr/>
            <p:nvPr/>
          </p:nvSpPr>
          <p:spPr>
            <a:xfrm>
              <a:off x="90684" y="0"/>
              <a:ext cx="2638183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3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05" name="Дальневосточное"/>
            <p:cNvSpPr txBox="1"/>
            <p:nvPr/>
          </p:nvSpPr>
          <p:spPr>
            <a:xfrm>
              <a:off x="-1" y="59749"/>
              <a:ext cx="2819552" cy="537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Дальневосточное</a:t>
              </a:r>
            </a:p>
          </p:txBody>
        </p:sp>
      </p:grpSp>
      <p:sp>
        <p:nvSpPr>
          <p:cNvPr id="207" name="Общее собрание"/>
          <p:cNvSpPr/>
          <p:nvPr/>
        </p:nvSpPr>
        <p:spPr>
          <a:xfrm>
            <a:off x="9026299" y="3268067"/>
            <a:ext cx="7591124" cy="866791"/>
          </a:xfrm>
          <a:prstGeom prst="rect">
            <a:avLst/>
          </a:prstGeom>
          <a:solidFill>
            <a:srgbClr val="990033"/>
          </a:solidFill>
          <a:ln>
            <a:solidFill>
              <a:srgbClr val="9A233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914400">
              <a:spcBef>
                <a:spcPts val="0"/>
              </a:spcBef>
              <a:defRPr sz="2400" i="0" cap="all" spc="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t>Общее собрание</a:t>
            </a:r>
          </a:p>
        </p:txBody>
      </p:sp>
      <p:sp>
        <p:nvSpPr>
          <p:cNvPr id="208" name="Линия"/>
          <p:cNvSpPr/>
          <p:nvPr/>
        </p:nvSpPr>
        <p:spPr>
          <a:xfrm>
            <a:off x="12595262" y="10190750"/>
            <a:ext cx="1" cy="264692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5567865" y="10452533"/>
            <a:ext cx="14054795" cy="1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0" name="Ревизионная комиссия"/>
          <p:cNvSpPr txBox="1"/>
          <p:nvPr/>
        </p:nvSpPr>
        <p:spPr>
          <a:xfrm>
            <a:off x="4562442" y="4827831"/>
            <a:ext cx="1716128" cy="726010"/>
          </a:xfrm>
          <a:prstGeom prst="rect">
            <a:avLst/>
          </a:prstGeom>
          <a:solidFill>
            <a:srgbClr val="99003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ctr"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Ревизионная комиссия</a:t>
            </a:r>
          </a:p>
        </p:txBody>
      </p:sp>
      <p:sp>
        <p:nvSpPr>
          <p:cNvPr id="211" name="Наградной комитет"/>
          <p:cNvSpPr txBox="1"/>
          <p:nvPr/>
        </p:nvSpPr>
        <p:spPr>
          <a:xfrm>
            <a:off x="6604342" y="4827831"/>
            <a:ext cx="1716128" cy="726010"/>
          </a:xfrm>
          <a:prstGeom prst="rect">
            <a:avLst/>
          </a:prstGeom>
          <a:solidFill>
            <a:srgbClr val="99003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ctr"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Наградной комитет</a:t>
            </a:r>
          </a:p>
        </p:txBody>
      </p:sp>
      <p:grpSp>
        <p:nvGrpSpPr>
          <p:cNvPr id="214" name="Группа"/>
          <p:cNvGrpSpPr/>
          <p:nvPr/>
        </p:nvGrpSpPr>
        <p:grpSpPr>
          <a:xfrm>
            <a:off x="17510788" y="7628194"/>
            <a:ext cx="3432255" cy="1186747"/>
            <a:chOff x="0" y="0"/>
            <a:chExt cx="3432254" cy="1186745"/>
          </a:xfrm>
        </p:grpSpPr>
        <p:sp>
          <p:nvSpPr>
            <p:cNvPr id="212" name="Овал"/>
            <p:cNvSpPr/>
            <p:nvPr/>
          </p:nvSpPr>
          <p:spPr>
            <a:xfrm>
              <a:off x="0" y="0"/>
              <a:ext cx="3432255" cy="1186746"/>
            </a:xfrm>
            <a:prstGeom prst="ellipse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13" name="Рабочие группы"/>
            <p:cNvSpPr txBox="1"/>
            <p:nvPr/>
          </p:nvSpPr>
          <p:spPr>
            <a:xfrm>
              <a:off x="332342" y="302142"/>
              <a:ext cx="2767570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Рабочие группы</a:t>
              </a:r>
            </a:p>
          </p:txBody>
        </p:sp>
      </p:grpSp>
      <p:grpSp>
        <p:nvGrpSpPr>
          <p:cNvPr id="217" name="Группа"/>
          <p:cNvGrpSpPr/>
          <p:nvPr/>
        </p:nvGrpSpPr>
        <p:grpSpPr>
          <a:xfrm>
            <a:off x="18369012" y="10725949"/>
            <a:ext cx="2507292" cy="657365"/>
            <a:chOff x="0" y="0"/>
            <a:chExt cx="2507291" cy="657364"/>
          </a:xfrm>
        </p:grpSpPr>
        <p:sp>
          <p:nvSpPr>
            <p:cNvPr id="215" name="Прямоугольник"/>
            <p:cNvSpPr/>
            <p:nvPr/>
          </p:nvSpPr>
          <p:spPr>
            <a:xfrm>
              <a:off x="0" y="0"/>
              <a:ext cx="2507292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16" name="Центральное"/>
            <p:cNvSpPr txBox="1"/>
            <p:nvPr/>
          </p:nvSpPr>
          <p:spPr>
            <a:xfrm>
              <a:off x="112123" y="37451"/>
              <a:ext cx="2283045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Центральное</a:t>
              </a:r>
            </a:p>
          </p:txBody>
        </p:sp>
      </p:grpSp>
      <p:grpSp>
        <p:nvGrpSpPr>
          <p:cNvPr id="220" name="Группа"/>
          <p:cNvGrpSpPr/>
          <p:nvPr/>
        </p:nvGrpSpPr>
        <p:grpSpPr>
          <a:xfrm>
            <a:off x="18192129" y="11991230"/>
            <a:ext cx="2861057" cy="657365"/>
            <a:chOff x="0" y="0"/>
            <a:chExt cx="2861055" cy="657364"/>
          </a:xfrm>
        </p:grpSpPr>
        <p:sp>
          <p:nvSpPr>
            <p:cNvPr id="218" name="Прямоугольник"/>
            <p:cNvSpPr/>
            <p:nvPr/>
          </p:nvSpPr>
          <p:spPr>
            <a:xfrm>
              <a:off x="176882" y="0"/>
              <a:ext cx="2507292" cy="657365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990033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300" i="0" spc="0">
                  <a:solidFill>
                    <a:srgbClr val="A23F02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19" name="ТО в перспективе"/>
            <p:cNvSpPr txBox="1"/>
            <p:nvPr/>
          </p:nvSpPr>
          <p:spPr>
            <a:xfrm>
              <a:off x="0" y="59749"/>
              <a:ext cx="2861056" cy="537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A23F02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ТО в перспективе</a:t>
              </a:r>
            </a:p>
          </p:txBody>
        </p:sp>
      </p:grpSp>
      <p:grpSp>
        <p:nvGrpSpPr>
          <p:cNvPr id="223" name="Группа"/>
          <p:cNvGrpSpPr/>
          <p:nvPr/>
        </p:nvGrpSpPr>
        <p:grpSpPr>
          <a:xfrm>
            <a:off x="15486916" y="12014499"/>
            <a:ext cx="2774058" cy="657366"/>
            <a:chOff x="0" y="0"/>
            <a:chExt cx="2774056" cy="657364"/>
          </a:xfrm>
        </p:grpSpPr>
        <p:sp>
          <p:nvSpPr>
            <p:cNvPr id="221" name="Прямоугольник"/>
            <p:cNvSpPr/>
            <p:nvPr/>
          </p:nvSpPr>
          <p:spPr>
            <a:xfrm>
              <a:off x="133382" y="0"/>
              <a:ext cx="2507292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3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22" name="Северо-западное"/>
            <p:cNvSpPr txBox="1"/>
            <p:nvPr/>
          </p:nvSpPr>
          <p:spPr>
            <a:xfrm>
              <a:off x="0" y="59749"/>
              <a:ext cx="2774057" cy="537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Северо-западное</a:t>
              </a:r>
            </a:p>
          </p:txBody>
        </p:sp>
      </p:grpSp>
      <p:sp>
        <p:nvSpPr>
          <p:cNvPr id="224" name="Линия"/>
          <p:cNvSpPr/>
          <p:nvPr/>
        </p:nvSpPr>
        <p:spPr>
          <a:xfrm>
            <a:off x="16885579" y="10452532"/>
            <a:ext cx="1" cy="1582329"/>
          </a:xfrm>
          <a:prstGeom prst="line">
            <a:avLst/>
          </a:prstGeom>
          <a:ln w="50800">
            <a:solidFill>
              <a:srgbClr val="9A2333"/>
            </a:solidFill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227" name="Группа"/>
          <p:cNvGrpSpPr/>
          <p:nvPr/>
        </p:nvGrpSpPr>
        <p:grpSpPr>
          <a:xfrm>
            <a:off x="15701742" y="10725949"/>
            <a:ext cx="2507292" cy="657365"/>
            <a:chOff x="0" y="0"/>
            <a:chExt cx="2507291" cy="657364"/>
          </a:xfrm>
        </p:grpSpPr>
        <p:sp>
          <p:nvSpPr>
            <p:cNvPr id="225" name="Прямоугольник"/>
            <p:cNvSpPr/>
            <p:nvPr/>
          </p:nvSpPr>
          <p:spPr>
            <a:xfrm>
              <a:off x="0" y="0"/>
              <a:ext cx="2507292" cy="657365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26" name="Приморское"/>
            <p:cNvSpPr txBox="1"/>
            <p:nvPr/>
          </p:nvSpPr>
          <p:spPr>
            <a:xfrm>
              <a:off x="176387" y="37451"/>
              <a:ext cx="2154518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Приморское</a:t>
              </a:r>
            </a:p>
          </p:txBody>
        </p:sp>
      </p:grpSp>
      <p:grpSp>
        <p:nvGrpSpPr>
          <p:cNvPr id="230" name="Группа"/>
          <p:cNvGrpSpPr/>
          <p:nvPr/>
        </p:nvGrpSpPr>
        <p:grpSpPr>
          <a:xfrm>
            <a:off x="17394483" y="4286400"/>
            <a:ext cx="3429348" cy="1186747"/>
            <a:chOff x="0" y="0"/>
            <a:chExt cx="3429346" cy="1186745"/>
          </a:xfrm>
        </p:grpSpPr>
        <p:sp>
          <p:nvSpPr>
            <p:cNvPr id="228" name="Овал"/>
            <p:cNvSpPr/>
            <p:nvPr/>
          </p:nvSpPr>
          <p:spPr>
            <a:xfrm>
              <a:off x="0" y="0"/>
              <a:ext cx="3429347" cy="1186746"/>
            </a:xfrm>
            <a:prstGeom prst="ellipse">
              <a:avLst/>
            </a:prstGeom>
            <a:solidFill>
              <a:srgbClr val="9900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4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29" name="Комиссия по этике"/>
            <p:cNvSpPr txBox="1"/>
            <p:nvPr/>
          </p:nvSpPr>
          <p:spPr>
            <a:xfrm>
              <a:off x="91648" y="302142"/>
              <a:ext cx="3246050" cy="5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Комиссия по этике</a:t>
              </a:r>
            </a:p>
          </p:txBody>
        </p:sp>
      </p:grpSp>
      <p:sp>
        <p:nvSpPr>
          <p:cNvPr id="231" name="Линия"/>
          <p:cNvSpPr/>
          <p:nvPr/>
        </p:nvSpPr>
        <p:spPr>
          <a:xfrm>
            <a:off x="18604616" y="6781766"/>
            <a:ext cx="1" cy="791164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2" name="Линия"/>
          <p:cNvSpPr/>
          <p:nvPr/>
        </p:nvSpPr>
        <p:spPr>
          <a:xfrm>
            <a:off x="10867870" y="6774030"/>
            <a:ext cx="1" cy="2773040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3" name="Линия"/>
          <p:cNvSpPr/>
          <p:nvPr/>
        </p:nvSpPr>
        <p:spPr>
          <a:xfrm>
            <a:off x="12720762" y="5222665"/>
            <a:ext cx="1" cy="657365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4" name="Линия"/>
          <p:cNvSpPr/>
          <p:nvPr/>
        </p:nvSpPr>
        <p:spPr>
          <a:xfrm>
            <a:off x="16588785" y="4900768"/>
            <a:ext cx="796982" cy="1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5" name="Линия"/>
          <p:cNvSpPr/>
          <p:nvPr/>
        </p:nvSpPr>
        <p:spPr>
          <a:xfrm>
            <a:off x="7653397" y="4163944"/>
            <a:ext cx="1" cy="657365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6" name="Линия"/>
          <p:cNvSpPr/>
          <p:nvPr/>
        </p:nvSpPr>
        <p:spPr>
          <a:xfrm>
            <a:off x="5279906" y="4163944"/>
            <a:ext cx="1" cy="657365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7" name="Линия"/>
          <p:cNvSpPr/>
          <p:nvPr/>
        </p:nvSpPr>
        <p:spPr>
          <a:xfrm flipH="1">
            <a:off x="8229318" y="3701462"/>
            <a:ext cx="796982" cy="1"/>
          </a:xfrm>
          <a:prstGeom prst="line">
            <a:avLst/>
          </a:prstGeom>
          <a:ln w="50800">
            <a:solidFill>
              <a:srgbClr val="9A2333"/>
            </a:solidFill>
            <a:tailEnd type="triangle"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240" name="Группа"/>
          <p:cNvGrpSpPr/>
          <p:nvPr/>
        </p:nvGrpSpPr>
        <p:grpSpPr>
          <a:xfrm>
            <a:off x="7727689" y="7549659"/>
            <a:ext cx="2769480" cy="1790993"/>
            <a:chOff x="0" y="0"/>
            <a:chExt cx="2769479" cy="1790992"/>
          </a:xfrm>
        </p:grpSpPr>
        <p:sp>
          <p:nvSpPr>
            <p:cNvPr id="238" name="Бюро секции…"/>
            <p:cNvSpPr/>
            <p:nvPr/>
          </p:nvSpPr>
          <p:spPr>
            <a:xfrm>
              <a:off x="203" y="0"/>
              <a:ext cx="2769074" cy="1320546"/>
            </a:xfrm>
            <a:prstGeom prst="rect">
              <a:avLst/>
            </a:prstGeom>
            <a:solidFill>
              <a:srgbClr val="990033"/>
            </a:solidFill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Бюро секции</a:t>
              </a:r>
            </a:p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твердых полезных</a:t>
              </a:r>
            </a:p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ископаемых</a:t>
              </a:r>
            </a:p>
          </p:txBody>
        </p:sp>
        <p:sp>
          <p:nvSpPr>
            <p:cNvPr id="239" name="Члены секции"/>
            <p:cNvSpPr txBox="1"/>
            <p:nvPr/>
          </p:nvSpPr>
          <p:spPr>
            <a:xfrm>
              <a:off x="0" y="1313788"/>
              <a:ext cx="2769480" cy="477205"/>
            </a:xfrm>
            <a:prstGeom prst="rect">
              <a:avLst/>
            </a:prstGeom>
            <a:noFill/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400" i="0" spc="0">
                  <a:solidFill>
                    <a:srgbClr val="990033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Члены секции</a:t>
              </a:r>
            </a:p>
          </p:txBody>
        </p:sp>
      </p:grpSp>
      <p:grpSp>
        <p:nvGrpSpPr>
          <p:cNvPr id="243" name="Группа"/>
          <p:cNvGrpSpPr/>
          <p:nvPr/>
        </p:nvGrpSpPr>
        <p:grpSpPr>
          <a:xfrm>
            <a:off x="11271000" y="7549660"/>
            <a:ext cx="2425849" cy="1790992"/>
            <a:chOff x="0" y="0"/>
            <a:chExt cx="2425847" cy="1790991"/>
          </a:xfrm>
        </p:grpSpPr>
        <p:sp>
          <p:nvSpPr>
            <p:cNvPr id="241" name="Бюро секции…"/>
            <p:cNvSpPr/>
            <p:nvPr/>
          </p:nvSpPr>
          <p:spPr>
            <a:xfrm>
              <a:off x="0" y="0"/>
              <a:ext cx="2425848" cy="1320546"/>
            </a:xfrm>
            <a:prstGeom prst="rect">
              <a:avLst/>
            </a:prstGeom>
            <a:solidFill>
              <a:srgbClr val="990033"/>
            </a:solidFill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Бюро секции</a:t>
              </a:r>
            </a:p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подземных вод</a:t>
              </a:r>
            </a:p>
          </p:txBody>
        </p:sp>
        <p:sp>
          <p:nvSpPr>
            <p:cNvPr id="242" name="Члены секции"/>
            <p:cNvSpPr txBox="1"/>
            <p:nvPr/>
          </p:nvSpPr>
          <p:spPr>
            <a:xfrm>
              <a:off x="73" y="1313787"/>
              <a:ext cx="2425701" cy="477205"/>
            </a:xfrm>
            <a:prstGeom prst="rect">
              <a:avLst/>
            </a:prstGeom>
            <a:noFill/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400" i="0" spc="0">
                  <a:solidFill>
                    <a:srgbClr val="990033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Члены секции</a:t>
              </a:r>
            </a:p>
          </p:txBody>
        </p:sp>
      </p:grpSp>
      <p:grpSp>
        <p:nvGrpSpPr>
          <p:cNvPr id="246" name="Группа"/>
          <p:cNvGrpSpPr/>
          <p:nvPr/>
        </p:nvGrpSpPr>
        <p:grpSpPr>
          <a:xfrm>
            <a:off x="14470882" y="7549659"/>
            <a:ext cx="2769074" cy="1790993"/>
            <a:chOff x="0" y="0"/>
            <a:chExt cx="2769073" cy="1790992"/>
          </a:xfrm>
        </p:grpSpPr>
        <p:sp>
          <p:nvSpPr>
            <p:cNvPr id="244" name="Бюро секции…"/>
            <p:cNvSpPr/>
            <p:nvPr/>
          </p:nvSpPr>
          <p:spPr>
            <a:xfrm>
              <a:off x="0" y="0"/>
              <a:ext cx="2769074" cy="1320546"/>
            </a:xfrm>
            <a:prstGeom prst="rect">
              <a:avLst/>
            </a:prstGeom>
            <a:solidFill>
              <a:srgbClr val="990033"/>
            </a:solidFill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Бюро секции</a:t>
              </a:r>
            </a:p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экономики</a:t>
              </a:r>
            </a:p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r>
                <a:t>недропользования</a:t>
              </a:r>
            </a:p>
          </p:txBody>
        </p:sp>
        <p:sp>
          <p:nvSpPr>
            <p:cNvPr id="245" name="Члены секции"/>
            <p:cNvSpPr txBox="1"/>
            <p:nvPr/>
          </p:nvSpPr>
          <p:spPr>
            <a:xfrm>
              <a:off x="235" y="1313788"/>
              <a:ext cx="2768601" cy="477205"/>
            </a:xfrm>
            <a:prstGeom prst="rect">
              <a:avLst/>
            </a:prstGeom>
            <a:noFill/>
            <a:ln w="12700" cap="flat">
              <a:solidFill>
                <a:srgbClr val="9A233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1400" i="0" spc="0">
                  <a:solidFill>
                    <a:srgbClr val="990033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Члены секции</a:t>
              </a:r>
            </a:p>
          </p:txBody>
        </p:sp>
      </p:grpSp>
      <p:sp>
        <p:nvSpPr>
          <p:cNvPr id="247" name="Наблюдательный…"/>
          <p:cNvSpPr/>
          <p:nvPr/>
        </p:nvSpPr>
        <p:spPr>
          <a:xfrm>
            <a:off x="4618485" y="3000468"/>
            <a:ext cx="3542786" cy="1401989"/>
          </a:xfrm>
          <a:prstGeom prst="ellipse">
            <a:avLst/>
          </a:prstGeom>
          <a:solidFill>
            <a:srgbClr val="990033"/>
          </a:solidFill>
          <a:ln>
            <a:solidFill>
              <a:srgbClr val="9A2333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Наблюдательный</a:t>
            </a:r>
          </a:p>
          <a:p>
            <a:pPr algn="ctr" defTabSz="914400">
              <a:spcBef>
                <a:spcPts val="0"/>
              </a:spcBef>
              <a:defRPr sz="1800" i="0" spc="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pPr>
            <a:r>
              <a:t>Совет</a:t>
            </a:r>
          </a:p>
        </p:txBody>
      </p:sp>
      <p:sp>
        <p:nvSpPr>
          <p:cNvPr id="248" name="Председатель"/>
          <p:cNvSpPr/>
          <p:nvPr/>
        </p:nvSpPr>
        <p:spPr>
          <a:xfrm>
            <a:off x="9030661" y="4482736"/>
            <a:ext cx="7591124" cy="794074"/>
          </a:xfrm>
          <a:prstGeom prst="rect">
            <a:avLst/>
          </a:prstGeom>
          <a:solidFill>
            <a:srgbClr val="99003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914400">
              <a:spcBef>
                <a:spcPts val="0"/>
              </a:spcBef>
              <a:defRPr sz="2400" i="0" cap="all" spc="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t>Председатель</a:t>
            </a:r>
          </a:p>
        </p:txBody>
      </p:sp>
      <p:grpSp>
        <p:nvGrpSpPr>
          <p:cNvPr id="251" name="Группа"/>
          <p:cNvGrpSpPr/>
          <p:nvPr/>
        </p:nvGrpSpPr>
        <p:grpSpPr>
          <a:xfrm>
            <a:off x="4549772" y="5886136"/>
            <a:ext cx="16429138" cy="950648"/>
            <a:chOff x="0" y="0"/>
            <a:chExt cx="16429136" cy="950647"/>
          </a:xfrm>
        </p:grpSpPr>
        <p:sp>
          <p:nvSpPr>
            <p:cNvPr id="249" name="Прямоугольник"/>
            <p:cNvSpPr/>
            <p:nvPr/>
          </p:nvSpPr>
          <p:spPr>
            <a:xfrm>
              <a:off x="0" y="0"/>
              <a:ext cx="16429137" cy="950648"/>
            </a:xfrm>
            <a:prstGeom prst="rect">
              <a:avLst/>
            </a:prstGeom>
            <a:solidFill>
              <a:srgbClr val="9900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 i="0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50" name="Исполнительный комитет"/>
            <p:cNvSpPr txBox="1"/>
            <p:nvPr/>
          </p:nvSpPr>
          <p:spPr>
            <a:xfrm>
              <a:off x="4938681" y="47747"/>
              <a:ext cx="6551775" cy="855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914400">
                <a:spcBef>
                  <a:spcPts val="0"/>
                </a:spcBef>
                <a:defRPr sz="2400" i="0" cap="all" spc="0">
                  <a:solidFill>
                    <a:srgbClr val="FFFF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t>Исполнительный комитет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Признание ОЭРН в качестве RP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09930">
              <a:spcBef>
                <a:spcPts val="2800"/>
              </a:spcBef>
              <a:defRPr sz="6450"/>
            </a:lvl1pPr>
          </a:lstStyle>
          <a:p>
            <a:r>
              <a:rPr dirty="0" err="1"/>
              <a:t>Признание</a:t>
            </a:r>
            <a:r>
              <a:rPr dirty="0"/>
              <a:t> ОЭРН в </a:t>
            </a:r>
            <a:r>
              <a:rPr dirty="0" err="1"/>
              <a:t>качестве</a:t>
            </a:r>
            <a:r>
              <a:rPr dirty="0"/>
              <a:t> RPO</a:t>
            </a:r>
          </a:p>
        </p:txBody>
      </p:sp>
      <p:sp>
        <p:nvSpPr>
          <p:cNvPr id="255" name="ОЭРН утверждено крупнейшими биржами и профессиональными организациями в качестве Признанной Международной Профессиональной Организации – Recognized Professional Organization (RPO):…"/>
          <p:cNvSpPr txBox="1">
            <a:spLocks noGrp="1"/>
          </p:cNvSpPr>
          <p:nvPr>
            <p:ph type="body" sz="half" idx="1"/>
          </p:nvPr>
        </p:nvSpPr>
        <p:spPr>
          <a:xfrm>
            <a:off x="13208000" y="3064476"/>
            <a:ext cx="10160000" cy="96355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08634" indent="-508634" defTabSz="734694">
              <a:spcBef>
                <a:spcPts val="2200"/>
              </a:spcBef>
              <a:defRPr sz="3559"/>
            </a:pPr>
            <a:r>
              <a:rPr dirty="0"/>
              <a:t>ОЭРН </a:t>
            </a:r>
            <a:r>
              <a:rPr dirty="0" err="1"/>
              <a:t>утверждено</a:t>
            </a:r>
            <a:r>
              <a:rPr dirty="0"/>
              <a:t> </a:t>
            </a:r>
            <a:r>
              <a:rPr dirty="0" err="1"/>
              <a:t>крупнейшими</a:t>
            </a:r>
            <a:r>
              <a:rPr dirty="0"/>
              <a:t> </a:t>
            </a:r>
            <a:r>
              <a:rPr dirty="0" err="1"/>
              <a:t>биржами</a:t>
            </a:r>
            <a:r>
              <a:rPr dirty="0"/>
              <a:t> и </a:t>
            </a:r>
            <a:r>
              <a:rPr dirty="0" err="1"/>
              <a:t>профессиональными</a:t>
            </a:r>
            <a:r>
              <a:rPr dirty="0"/>
              <a:t> </a:t>
            </a:r>
            <a:r>
              <a:rPr dirty="0" err="1"/>
              <a:t>организациями</a:t>
            </a:r>
            <a:r>
              <a:rPr dirty="0"/>
              <a:t> в </a:t>
            </a:r>
            <a:r>
              <a:rPr dirty="0" err="1"/>
              <a:t>качестве</a:t>
            </a:r>
            <a:r>
              <a:rPr dirty="0"/>
              <a:t> </a:t>
            </a:r>
            <a:r>
              <a:rPr dirty="0" err="1"/>
              <a:t>Признанной</a:t>
            </a:r>
            <a:r>
              <a:rPr dirty="0"/>
              <a:t> </a:t>
            </a:r>
            <a:r>
              <a:rPr dirty="0" err="1"/>
              <a:t>Международной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– Recognized Professional Organization (RPO):</a:t>
            </a:r>
          </a:p>
          <a:p>
            <a:pPr marL="1017269" lvl="1" indent="-508634" defTabSz="734694">
              <a:spcBef>
                <a:spcPts val="2200"/>
              </a:spcBef>
              <a:buChar char="‣"/>
              <a:defRPr sz="3559"/>
            </a:pPr>
            <a:r>
              <a:rPr dirty="0" err="1"/>
              <a:t>Все-Европейским</a:t>
            </a:r>
            <a:r>
              <a:rPr dirty="0"/>
              <a:t> </a:t>
            </a:r>
            <a:r>
              <a:rPr dirty="0" err="1"/>
              <a:t>комитетом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стандартам</a:t>
            </a:r>
            <a:r>
              <a:rPr dirty="0"/>
              <a:t> </a:t>
            </a:r>
            <a:r>
              <a:rPr dirty="0" err="1"/>
              <a:t>отчетности</a:t>
            </a:r>
            <a:r>
              <a:rPr dirty="0"/>
              <a:t> о </a:t>
            </a:r>
            <a:r>
              <a:rPr dirty="0" err="1"/>
              <a:t>запасах</a:t>
            </a:r>
            <a:r>
              <a:rPr dirty="0"/>
              <a:t> и </a:t>
            </a:r>
            <a:r>
              <a:rPr dirty="0" err="1"/>
              <a:t>ресурсах</a:t>
            </a:r>
            <a:r>
              <a:rPr dirty="0"/>
              <a:t> ТПИ (PERC) </a:t>
            </a:r>
          </a:p>
          <a:p>
            <a:pPr marL="1017269" lvl="1" indent="-508634" defTabSz="734694">
              <a:spcBef>
                <a:spcPts val="2200"/>
              </a:spcBef>
              <a:buChar char="‣"/>
              <a:defRPr sz="3559"/>
            </a:pPr>
            <a:r>
              <a:rPr dirty="0" err="1"/>
              <a:t>Чилийской</a:t>
            </a:r>
            <a:r>
              <a:rPr dirty="0"/>
              <a:t> </a:t>
            </a:r>
            <a:r>
              <a:rPr dirty="0" err="1"/>
              <a:t>горной</a:t>
            </a:r>
            <a:r>
              <a:rPr dirty="0"/>
              <a:t> </a:t>
            </a:r>
            <a:r>
              <a:rPr dirty="0" err="1"/>
              <a:t>комиссией</a:t>
            </a:r>
            <a:r>
              <a:rPr dirty="0"/>
              <a:t> (</a:t>
            </a:r>
            <a:r>
              <a:rPr dirty="0" err="1"/>
              <a:t>Comision</a:t>
            </a:r>
            <a:r>
              <a:rPr dirty="0"/>
              <a:t> Minera)</a:t>
            </a:r>
          </a:p>
          <a:p>
            <a:pPr marL="1017269" lvl="1" indent="-508634" defTabSz="734694">
              <a:spcBef>
                <a:spcPts val="2200"/>
              </a:spcBef>
              <a:buChar char="‣"/>
              <a:defRPr sz="3559"/>
            </a:pPr>
            <a:r>
              <a:rPr dirty="0" err="1"/>
              <a:t>Южно-Африканским</a:t>
            </a:r>
            <a:r>
              <a:rPr dirty="0"/>
              <a:t> </a:t>
            </a:r>
            <a:r>
              <a:rPr dirty="0" err="1"/>
              <a:t>комитетом</a:t>
            </a:r>
            <a:r>
              <a:rPr dirty="0"/>
              <a:t> SAMREC/SAMVAL </a:t>
            </a:r>
          </a:p>
          <a:p>
            <a:pPr marL="1017269" lvl="1" indent="-508634" defTabSz="734694">
              <a:spcBef>
                <a:spcPts val="2200"/>
              </a:spcBef>
              <a:buChar char="‣"/>
              <a:defRPr sz="3559"/>
            </a:pPr>
            <a:r>
              <a:rPr dirty="0" err="1"/>
              <a:t>Горно-металлургическим</a:t>
            </a:r>
            <a:r>
              <a:rPr dirty="0"/>
              <a:t> и </a:t>
            </a:r>
            <a:r>
              <a:rPr dirty="0" err="1"/>
              <a:t>геологоразведочным</a:t>
            </a:r>
            <a:r>
              <a:rPr dirty="0"/>
              <a:t> </a:t>
            </a:r>
            <a:r>
              <a:rPr dirty="0" err="1"/>
              <a:t>Обществом</a:t>
            </a:r>
            <a:r>
              <a:rPr dirty="0"/>
              <a:t> США (SME)</a:t>
            </a:r>
          </a:p>
          <a:p>
            <a:pPr marL="1017269" lvl="1" indent="-508634" defTabSz="734694">
              <a:spcBef>
                <a:spcPts val="2200"/>
              </a:spcBef>
              <a:buChar char="‣"/>
              <a:defRPr sz="3559"/>
            </a:pPr>
            <a:r>
              <a:rPr dirty="0" err="1"/>
              <a:t>Австралийским</a:t>
            </a:r>
            <a:r>
              <a:rPr dirty="0"/>
              <a:t> </a:t>
            </a:r>
            <a:r>
              <a:rPr dirty="0" err="1"/>
              <a:t>комитетом</a:t>
            </a:r>
            <a:r>
              <a:rPr dirty="0"/>
              <a:t> JORC</a:t>
            </a:r>
          </a:p>
          <a:p>
            <a:pPr marL="1017269" lvl="1" indent="-508634" defTabSz="734694">
              <a:spcBef>
                <a:spcPts val="2200"/>
              </a:spcBef>
              <a:buChar char="‣"/>
              <a:defRPr sz="3559"/>
            </a:pPr>
            <a:r>
              <a:rPr dirty="0" err="1"/>
              <a:t>Канадской</a:t>
            </a:r>
            <a:r>
              <a:rPr dirty="0"/>
              <a:t> </a:t>
            </a:r>
            <a:r>
              <a:rPr dirty="0" err="1"/>
              <a:t>комиссией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регулированию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</a:t>
            </a:r>
            <a:r>
              <a:rPr dirty="0" err="1"/>
              <a:t>ценных</a:t>
            </a:r>
            <a:r>
              <a:rPr dirty="0"/>
              <a:t> </a:t>
            </a:r>
            <a:r>
              <a:rPr dirty="0" err="1"/>
              <a:t>бумаг</a:t>
            </a:r>
            <a:r>
              <a:rPr dirty="0"/>
              <a:t> (CSA)</a:t>
            </a:r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01293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263" name="Группа"/>
          <p:cNvGrpSpPr/>
          <p:nvPr/>
        </p:nvGrpSpPr>
        <p:grpSpPr>
          <a:xfrm>
            <a:off x="757859" y="377440"/>
            <a:ext cx="3312350" cy="8394928"/>
            <a:chOff x="-127000" y="-88900"/>
            <a:chExt cx="3312349" cy="8394927"/>
          </a:xfrm>
        </p:grpSpPr>
        <p:grpSp>
          <p:nvGrpSpPr>
            <p:cNvPr id="259" name="Reciprocity agreement Russia-Chile firmado (1)"/>
            <p:cNvGrpSpPr/>
            <p:nvPr/>
          </p:nvGrpSpPr>
          <p:grpSpPr>
            <a:xfrm>
              <a:off x="-6467" y="4211132"/>
              <a:ext cx="3191817" cy="4094896"/>
              <a:chOff x="0" y="0"/>
              <a:chExt cx="3191816" cy="4094894"/>
            </a:xfrm>
          </p:grpSpPr>
          <p:pic>
            <p:nvPicPr>
              <p:cNvPr id="258" name="Reciprocity agreement Russia-Chile firmado (1)" descr="Reciprocity agreement Russia-Chile firmado (1)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7000" y="88900"/>
                <a:ext cx="2937817" cy="376469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7" name="Reciprocity agreement Russia-Chile firmado (1)" descr="Reciprocity agreement Russia-Chile firmado (1)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3191817" cy="4094895"/>
              </a:xfrm>
              <a:prstGeom prst="rect">
                <a:avLst/>
              </a:prstGeom>
              <a:effectLst/>
            </p:spPr>
          </p:pic>
        </p:grpSp>
        <p:grpSp>
          <p:nvGrpSpPr>
            <p:cNvPr id="262" name="Reciprocity agreement Russia-Chile word"/>
            <p:cNvGrpSpPr/>
            <p:nvPr/>
          </p:nvGrpSpPr>
          <p:grpSpPr>
            <a:xfrm>
              <a:off x="-127000" y="-88900"/>
              <a:ext cx="3191817" cy="4489515"/>
              <a:chOff x="0" y="0"/>
              <a:chExt cx="3191816" cy="4489514"/>
            </a:xfrm>
          </p:grpSpPr>
          <p:pic>
            <p:nvPicPr>
              <p:cNvPr id="261" name="Reciprocity agreement Russia-Chile word" descr="Reciprocity agreement Russia-Chile word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00" y="88900"/>
                <a:ext cx="2937817" cy="415931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0" name="Reciprocity agreement Russia-Chile word" descr="Reciprocity agreement Russia-Chile word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3191817" cy="4489515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70" name="Группа"/>
          <p:cNvGrpSpPr/>
          <p:nvPr/>
        </p:nvGrpSpPr>
        <p:grpSpPr>
          <a:xfrm>
            <a:off x="4291460" y="1437768"/>
            <a:ext cx="3339836" cy="6455608"/>
            <a:chOff x="-127000" y="-88900"/>
            <a:chExt cx="3339834" cy="6455607"/>
          </a:xfrm>
        </p:grpSpPr>
        <p:grpSp>
          <p:nvGrpSpPr>
            <p:cNvPr id="266" name="image.png"/>
            <p:cNvGrpSpPr/>
            <p:nvPr/>
          </p:nvGrpSpPr>
          <p:grpSpPr>
            <a:xfrm>
              <a:off x="18413" y="3264732"/>
              <a:ext cx="3194422" cy="3101976"/>
              <a:chOff x="0" y="0"/>
              <a:chExt cx="3194420" cy="3101975"/>
            </a:xfrm>
          </p:grpSpPr>
          <p:pic>
            <p:nvPicPr>
              <p:cNvPr id="265" name="image.png" descr="image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00" y="88900"/>
                <a:ext cx="2940421" cy="277177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4" name="image.png" descr="image.png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3194421" cy="3101975"/>
              </a:xfrm>
              <a:prstGeom prst="rect">
                <a:avLst/>
              </a:prstGeom>
              <a:effectLst/>
            </p:spPr>
          </p:pic>
        </p:grpSp>
        <p:grpSp>
          <p:nvGrpSpPr>
            <p:cNvPr id="269" name="image.png"/>
            <p:cNvGrpSpPr/>
            <p:nvPr/>
          </p:nvGrpSpPr>
          <p:grpSpPr>
            <a:xfrm>
              <a:off x="-127000" y="-88901"/>
              <a:ext cx="3197026" cy="3553633"/>
              <a:chOff x="0" y="0"/>
              <a:chExt cx="3197025" cy="3553631"/>
            </a:xfrm>
          </p:grpSpPr>
          <p:pic>
            <p:nvPicPr>
              <p:cNvPr id="268" name="image.png" descr="image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00" y="88900"/>
                <a:ext cx="2943026" cy="322343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7" name="image.png" descr="image.png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-1"/>
                <a:ext cx="3197026" cy="3553633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80" name="Группа"/>
          <p:cNvGrpSpPr/>
          <p:nvPr/>
        </p:nvGrpSpPr>
        <p:grpSpPr>
          <a:xfrm>
            <a:off x="793515" y="8846054"/>
            <a:ext cx="10335725" cy="4489503"/>
            <a:chOff x="-126999" y="-88900"/>
            <a:chExt cx="10335723" cy="4489502"/>
          </a:xfrm>
        </p:grpSpPr>
        <p:grpSp>
          <p:nvGrpSpPr>
            <p:cNvPr id="273" name="PERC_REPORTING_STANDARD_2013_Page_1"/>
            <p:cNvGrpSpPr/>
            <p:nvPr/>
          </p:nvGrpSpPr>
          <p:grpSpPr>
            <a:xfrm>
              <a:off x="3461240" y="-88900"/>
              <a:ext cx="3191817" cy="4489503"/>
              <a:chOff x="0" y="0"/>
              <a:chExt cx="3191816" cy="4489502"/>
            </a:xfrm>
          </p:grpSpPr>
          <p:pic>
            <p:nvPicPr>
              <p:cNvPr id="272" name="PERC_REPORTING_STANDARD_2013_Page_1" descr="PERC_REPORTING_STANDARD_2013_Page_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000" y="88900"/>
                <a:ext cx="2937817" cy="415930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71" name="PERC_REPORTING_STANDARD_2013_Page_1" descr="PERC_REPORTING_STANDARD_2013_Page_1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3191817" cy="4489503"/>
              </a:xfrm>
              <a:prstGeom prst="rect">
                <a:avLst/>
              </a:prstGeom>
              <a:effectLst/>
            </p:spPr>
          </p:pic>
        </p:grpSp>
        <p:grpSp>
          <p:nvGrpSpPr>
            <p:cNvPr id="276" name="The Russian Society of Subsoil Use Experts"/>
            <p:cNvGrpSpPr/>
            <p:nvPr/>
          </p:nvGrpSpPr>
          <p:grpSpPr>
            <a:xfrm>
              <a:off x="-127000" y="-88901"/>
              <a:ext cx="3191817" cy="4127691"/>
              <a:chOff x="0" y="0"/>
              <a:chExt cx="3191816" cy="4127689"/>
            </a:xfrm>
          </p:grpSpPr>
          <p:pic>
            <p:nvPicPr>
              <p:cNvPr id="275" name="The Russian Society of Subsoil Use Experts" descr="The Russian Society of Subsoil Use Experts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27000" y="88900"/>
                <a:ext cx="2937817" cy="379749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74" name="The Russian Society of Subsoil Use Experts" descr="The Russian Society of Subsoil Use Experts"/>
              <p:cNvPicPr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-1"/>
                <a:ext cx="3191817" cy="4127691"/>
              </a:xfrm>
              <a:prstGeom prst="rect">
                <a:avLst/>
              </a:prstGeom>
              <a:effectLst/>
            </p:spPr>
          </p:pic>
        </p:grpSp>
        <p:grpSp>
          <p:nvGrpSpPr>
            <p:cNvPr id="279" name="image.png"/>
            <p:cNvGrpSpPr/>
            <p:nvPr/>
          </p:nvGrpSpPr>
          <p:grpSpPr>
            <a:xfrm>
              <a:off x="7016907" y="-88900"/>
              <a:ext cx="3191817" cy="4295832"/>
              <a:chOff x="0" y="0"/>
              <a:chExt cx="3191816" cy="4295831"/>
            </a:xfrm>
          </p:grpSpPr>
          <p:pic>
            <p:nvPicPr>
              <p:cNvPr id="278" name="image.png" descr="image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000" y="88900"/>
                <a:ext cx="2937817" cy="396563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77" name="image.png" descr="image.png"/>
              <p:cNvPicPr>
                <a:picLocks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3191817" cy="429583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87" name="Группа"/>
          <p:cNvGrpSpPr/>
          <p:nvPr/>
        </p:nvGrpSpPr>
        <p:grpSpPr>
          <a:xfrm>
            <a:off x="7823491" y="1437768"/>
            <a:ext cx="3348368" cy="6869373"/>
            <a:chOff x="-127000" y="-88900"/>
            <a:chExt cx="3348367" cy="6869372"/>
          </a:xfrm>
        </p:grpSpPr>
        <p:grpSp>
          <p:nvGrpSpPr>
            <p:cNvPr id="283" name="image.png"/>
            <p:cNvGrpSpPr/>
            <p:nvPr/>
          </p:nvGrpSpPr>
          <p:grpSpPr>
            <a:xfrm>
              <a:off x="29551" y="4557507"/>
              <a:ext cx="3191817" cy="2222966"/>
              <a:chOff x="0" y="0"/>
              <a:chExt cx="3191816" cy="2222965"/>
            </a:xfrm>
          </p:grpSpPr>
          <p:pic>
            <p:nvPicPr>
              <p:cNvPr id="282" name="image.png" descr="image.png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>
              <a:xfrm>
                <a:off x="127000" y="88900"/>
                <a:ext cx="2937817" cy="189276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1" name="image.png" descr="image.png"/>
              <p:cNvPicPr>
                <a:picLocks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" y="0"/>
                <a:ext cx="3191818" cy="222296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86" name="image.png"/>
            <p:cNvGrpSpPr/>
            <p:nvPr/>
          </p:nvGrpSpPr>
          <p:grpSpPr>
            <a:xfrm>
              <a:off x="-127000" y="-88900"/>
              <a:ext cx="3191817" cy="4834280"/>
              <a:chOff x="0" y="0"/>
              <a:chExt cx="3191816" cy="4834279"/>
            </a:xfrm>
          </p:grpSpPr>
          <p:pic>
            <p:nvPicPr>
              <p:cNvPr id="285" name="image.png" descr="image.png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000" y="88900"/>
                <a:ext cx="2937817" cy="450408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4" name="image.png" descr="image.png"/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3191817" cy="4834280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Прямоугольник"/>
          <p:cNvSpPr/>
          <p:nvPr/>
        </p:nvSpPr>
        <p:spPr>
          <a:xfrm>
            <a:off x="-36976" y="44831"/>
            <a:ext cx="12808348" cy="1362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5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90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2" name="Комитет международных стандартов отчетности о запасах ТПИ (CRIRSC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54965">
              <a:spcBef>
                <a:spcPts val="1400"/>
              </a:spcBef>
              <a:defRPr sz="3225"/>
            </a:lvl1pPr>
          </a:lstStyle>
          <a:p>
            <a:r>
              <a:t>Комитет международных стандартов отчетности о запасах ТПИ (CRIRSCO)</a:t>
            </a:r>
          </a:p>
        </p:txBody>
      </p:sp>
      <p:sp>
        <p:nvSpPr>
          <p:cNvPr id="293" name="ОЭРН – представитель России в CRIRSCO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2909" indent="-422909" defTabSz="610870">
              <a:spcBef>
                <a:spcPts val="1800"/>
              </a:spcBef>
              <a:defRPr sz="2960"/>
            </a:pPr>
            <a:r>
              <a:rPr dirty="0"/>
              <a:t>ОЭРН – </a:t>
            </a:r>
            <a:r>
              <a:rPr dirty="0" err="1"/>
              <a:t>представитель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в CRIRSCO</a:t>
            </a:r>
          </a:p>
          <a:p>
            <a:pPr marL="422909" indent="-422909" defTabSz="610870">
              <a:spcBef>
                <a:spcPts val="1800"/>
              </a:spcBef>
              <a:defRPr sz="2960"/>
            </a:pPr>
            <a:r>
              <a:rPr dirty="0"/>
              <a:t>В </a:t>
            </a:r>
            <a:r>
              <a:rPr dirty="0" err="1"/>
              <a:t>настоящее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членами</a:t>
            </a:r>
            <a:r>
              <a:rPr dirty="0"/>
              <a:t> </a:t>
            </a:r>
            <a:r>
              <a:rPr dirty="0" err="1"/>
              <a:t>являются</a:t>
            </a:r>
            <a:r>
              <a:rPr dirty="0"/>
              <a:t> </a:t>
            </a:r>
            <a:r>
              <a:rPr dirty="0" err="1"/>
              <a:t>следующие</a:t>
            </a:r>
            <a:r>
              <a:rPr dirty="0"/>
              <a:t> </a:t>
            </a:r>
            <a:r>
              <a:rPr dirty="0" err="1"/>
              <a:t>страны</a:t>
            </a:r>
            <a:r>
              <a:rPr dirty="0"/>
              <a:t>: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Австралия</a:t>
            </a:r>
            <a:r>
              <a:rPr dirty="0"/>
              <a:t> (</a:t>
            </a:r>
            <a:r>
              <a:rPr dirty="0" err="1"/>
              <a:t>Кодекс</a:t>
            </a:r>
            <a:r>
              <a:rPr dirty="0"/>
              <a:t> JORC)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Бразилия</a:t>
            </a:r>
            <a:r>
              <a:rPr dirty="0"/>
              <a:t> (</a:t>
            </a:r>
            <a:r>
              <a:rPr dirty="0" err="1"/>
              <a:t>Руководство</a:t>
            </a:r>
            <a:r>
              <a:rPr dirty="0"/>
              <a:t> CBRR)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Европа</a:t>
            </a:r>
            <a:r>
              <a:rPr dirty="0"/>
              <a:t> (</a:t>
            </a:r>
            <a:r>
              <a:rPr dirty="0" err="1"/>
              <a:t>Кодекс</a:t>
            </a:r>
            <a:r>
              <a:rPr dirty="0"/>
              <a:t> PERC)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Индонезия</a:t>
            </a:r>
            <a:r>
              <a:rPr dirty="0"/>
              <a:t> (</a:t>
            </a:r>
            <a:r>
              <a:rPr dirty="0" err="1"/>
              <a:t>Индонезийский</a:t>
            </a:r>
            <a:r>
              <a:rPr dirty="0"/>
              <a:t> </a:t>
            </a:r>
            <a:r>
              <a:rPr dirty="0" err="1"/>
              <a:t>кодекс</a:t>
            </a:r>
            <a:r>
              <a:rPr dirty="0"/>
              <a:t>)</a:t>
            </a:r>
            <a:endParaRPr lang="ru-RU" dirty="0"/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lang="ru-RU" dirty="0"/>
              <a:t>Индия (Кодекс </a:t>
            </a:r>
            <a:r>
              <a:rPr lang="en-US" dirty="0"/>
              <a:t>NACRI)</a:t>
            </a:r>
            <a:endParaRPr dirty="0"/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Казахстан</a:t>
            </a:r>
            <a:r>
              <a:rPr dirty="0"/>
              <a:t> (</a:t>
            </a:r>
            <a:r>
              <a:rPr dirty="0" err="1"/>
              <a:t>Кодекс</a:t>
            </a:r>
            <a:r>
              <a:rPr dirty="0"/>
              <a:t> KAZRC)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Канада</a:t>
            </a:r>
            <a:r>
              <a:rPr dirty="0"/>
              <a:t> (</a:t>
            </a:r>
            <a:r>
              <a:rPr dirty="0" err="1"/>
              <a:t>Стандарт</a:t>
            </a:r>
            <a:r>
              <a:rPr dirty="0"/>
              <a:t> CIM)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Колумбия</a:t>
            </a:r>
            <a:r>
              <a:rPr dirty="0"/>
              <a:t> (</a:t>
            </a:r>
            <a:r>
              <a:rPr dirty="0" err="1"/>
              <a:t>Кодекс</a:t>
            </a:r>
            <a:r>
              <a:rPr dirty="0"/>
              <a:t> CCRR)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Монголия</a:t>
            </a:r>
            <a:r>
              <a:rPr dirty="0"/>
              <a:t> (MRC </a:t>
            </a:r>
            <a:r>
              <a:rPr dirty="0" err="1"/>
              <a:t>Кодекс</a:t>
            </a:r>
            <a:r>
              <a:rPr dirty="0"/>
              <a:t>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Россия</a:t>
            </a:r>
            <a:r>
              <a:rPr dirty="0"/>
              <a:t> (</a:t>
            </a:r>
            <a:r>
              <a:rPr dirty="0" err="1"/>
              <a:t>Кодекс</a:t>
            </a:r>
            <a:r>
              <a:rPr dirty="0"/>
              <a:t> НАЭН)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/>
              <a:t>США (</a:t>
            </a:r>
            <a:r>
              <a:rPr dirty="0" err="1"/>
              <a:t>Руководство</a:t>
            </a:r>
            <a:r>
              <a:rPr dirty="0"/>
              <a:t> SME)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Турция</a:t>
            </a:r>
            <a:r>
              <a:rPr dirty="0"/>
              <a:t> (UMREK)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Чили</a:t>
            </a:r>
            <a:r>
              <a:rPr dirty="0"/>
              <a:t> (</a:t>
            </a:r>
            <a:r>
              <a:rPr dirty="0" err="1"/>
              <a:t>Кодекс</a:t>
            </a:r>
            <a:r>
              <a:rPr dirty="0"/>
              <a:t> </a:t>
            </a:r>
            <a:r>
              <a:rPr dirty="0" err="1"/>
              <a:t>сертификации</a:t>
            </a:r>
            <a:r>
              <a:rPr dirty="0"/>
              <a:t>)</a:t>
            </a:r>
          </a:p>
          <a:p>
            <a:pPr marL="845819" lvl="1" indent="-422909" defTabSz="610870">
              <a:spcBef>
                <a:spcPts val="1800"/>
              </a:spcBef>
              <a:buChar char="‣"/>
              <a:defRPr sz="2960"/>
            </a:pPr>
            <a:r>
              <a:rPr dirty="0" err="1"/>
              <a:t>Южная</a:t>
            </a:r>
            <a:r>
              <a:rPr dirty="0"/>
              <a:t> </a:t>
            </a:r>
            <a:r>
              <a:rPr dirty="0" err="1"/>
              <a:t>Африка</a:t>
            </a:r>
            <a:r>
              <a:rPr dirty="0"/>
              <a:t> (</a:t>
            </a:r>
            <a:r>
              <a:rPr dirty="0" err="1"/>
              <a:t>Кодекс</a:t>
            </a:r>
            <a:r>
              <a:rPr dirty="0"/>
              <a:t> SAMREC)</a:t>
            </a:r>
          </a:p>
        </p:txBody>
      </p:sp>
      <p:sp>
        <p:nvSpPr>
          <p:cNvPr id="2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01293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295" name="CRIRSCO-Logo-300x128-300x128.jpg" descr="CRIRSCO-Logo-300x128-300x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221" y="1368238"/>
            <a:ext cx="6101954" cy="260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http://www.crirsco.com/welcome.asp"/>
          <p:cNvSpPr txBox="1"/>
          <p:nvPr/>
        </p:nvSpPr>
        <p:spPr>
          <a:xfrm>
            <a:off x="7892892" y="12889129"/>
            <a:ext cx="4760521" cy="41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300"/>
              </a:spcBef>
              <a:defRPr sz="2600" i="0" cap="all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http://www.crirsco.com/welcome.asp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5D8A2-4985-4989-B99F-3038A872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90" y="4278163"/>
            <a:ext cx="11340409" cy="85110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Линия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9" name="Что дает членство в ОЭРН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Что дает членство в ОЭРН?</a:t>
            </a:r>
          </a:p>
        </p:txBody>
      </p:sp>
      <p:sp>
        <p:nvSpPr>
          <p:cNvPr id="300" name="Признание профессионального статуса специалиста высокой квалификации, требуемого при выступлении в качестве эксперта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7850" indent="-577850" defTabSz="751205">
              <a:spcBef>
                <a:spcPts val="2200"/>
              </a:spcBef>
              <a:defRPr sz="4095"/>
            </a:pPr>
            <a:r>
              <a:t>Признание профессионального статуса специалиста высокой квалификации, требуемого при выступлении в качестве эксперта</a:t>
            </a:r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t>Возможность эксперта - члена ОЭРН выступать в роли Компетентного лица и право на составление отчетов по запасам и ресурсам в соответствии с международными стандартами, как на территории России, так и за ее пределами</a:t>
            </a:r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t>Возможность систематически повышать свою квалификацию посредством участия в системных секционных курсах обучения и повышения квалификации, тренингах, семинарах, вебинарах с получением соответствующих сертификатов</a:t>
            </a:r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t>Возможность непосредственного и приоритетного участия в публичных конференциях, круглых столах, семинарах с участием авторитетных спикеров, представителей государственных регулирующих органов</a:t>
            </a:r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t>Возможность клубного общения с широким кругом специалистов по профессиональным вопросам</a:t>
            </a:r>
          </a:p>
          <a:p>
            <a:pPr marL="577850" indent="-577850" defTabSz="751205">
              <a:spcBef>
                <a:spcPts val="2200"/>
              </a:spcBef>
              <a:defRPr sz="4095"/>
            </a:pPr>
            <a:r>
              <a:t> Участие в решении вопросов по совершенствованию законодательства в области недропользования</a:t>
            </a:r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66404" y="382540"/>
            <a:ext cx="266695" cy="469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1109</Words>
  <Application>Microsoft Office PowerPoint</Application>
  <PresentationFormat>Произвольный</PresentationFormat>
  <Paragraphs>154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Baskerville</vt:lpstr>
      <vt:lpstr>DIN Alternate</vt:lpstr>
      <vt:lpstr>DIN Condensed</vt:lpstr>
      <vt:lpstr>Geneva</vt:lpstr>
      <vt:lpstr>Good Pro</vt:lpstr>
      <vt:lpstr>Helvetica</vt:lpstr>
      <vt:lpstr>Helvetica Neue</vt:lpstr>
      <vt:lpstr>Iowan Old Style</vt:lpstr>
      <vt:lpstr>Tahoma</vt:lpstr>
      <vt:lpstr>Zapf Dingbats</vt:lpstr>
      <vt:lpstr>New_Template9</vt:lpstr>
      <vt:lpstr>ОЭРН</vt:lpstr>
      <vt:lpstr>ОЭРН</vt:lpstr>
      <vt:lpstr>Цель</vt:lpstr>
      <vt:lpstr>Задачи</vt:lpstr>
      <vt:lpstr>Задачи общества</vt:lpstr>
      <vt:lpstr>Структура</vt:lpstr>
      <vt:lpstr>Признание ОЭРН в качестве RPO</vt:lpstr>
      <vt:lpstr>Комитет международных стандартов отчетности о запасах ТПИ (CRIRSCO)</vt:lpstr>
      <vt:lpstr>Что дает членство в ОЭРН?</vt:lpstr>
      <vt:lpstr>Нормативно-методическая база ОЭРН</vt:lpstr>
      <vt:lpstr>ОЭРН</vt:lpstr>
      <vt:lpstr>Российский кодекс публичной отчетности (Кодекс НАЭН)</vt:lpstr>
      <vt:lpstr>Российский Кодекс НАЭН</vt:lpstr>
      <vt:lpstr>Сегодня в России</vt:lpstr>
      <vt:lpstr>Информационные площадки ОЭРН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ОЭРН</dc:title>
  <cp:lastModifiedBy>Игорь Свинтицкий</cp:lastModifiedBy>
  <cp:revision>6</cp:revision>
  <dcterms:modified xsi:type="dcterms:W3CDTF">2021-05-12T13:34:12Z</dcterms:modified>
</cp:coreProperties>
</file>